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45"/>
  </p:notesMasterIdLst>
  <p:sldIdLst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63" r:id="rId12"/>
    <p:sldId id="462" r:id="rId13"/>
    <p:sldId id="449" r:id="rId14"/>
    <p:sldId id="460" r:id="rId15"/>
    <p:sldId id="461" r:id="rId16"/>
    <p:sldId id="466" r:id="rId17"/>
    <p:sldId id="448" r:id="rId18"/>
    <p:sldId id="457" r:id="rId19"/>
    <p:sldId id="458" r:id="rId20"/>
    <p:sldId id="459" r:id="rId21"/>
    <p:sldId id="467" r:id="rId22"/>
    <p:sldId id="469" r:id="rId23"/>
    <p:sldId id="455" r:id="rId24"/>
    <p:sldId id="446" r:id="rId25"/>
    <p:sldId id="465" r:id="rId26"/>
    <p:sldId id="456" r:id="rId27"/>
    <p:sldId id="485" r:id="rId28"/>
    <p:sldId id="464" r:id="rId29"/>
    <p:sldId id="486" r:id="rId30"/>
    <p:sldId id="470" r:id="rId31"/>
    <p:sldId id="471" r:id="rId32"/>
    <p:sldId id="472" r:id="rId33"/>
    <p:sldId id="473" r:id="rId34"/>
    <p:sldId id="487" r:id="rId35"/>
    <p:sldId id="488" r:id="rId36"/>
    <p:sldId id="489" r:id="rId37"/>
    <p:sldId id="478" r:id="rId38"/>
    <p:sldId id="479" r:id="rId39"/>
    <p:sldId id="480" r:id="rId40"/>
    <p:sldId id="481" r:id="rId41"/>
    <p:sldId id="482" r:id="rId42"/>
    <p:sldId id="483" r:id="rId43"/>
    <p:sldId id="484" r:id="rId44"/>
  </p:sldIdLst>
  <p:sldSz cx="12192000" cy="6858000"/>
  <p:notesSz cx="6889750" cy="96075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419" autoAdjust="0"/>
  </p:normalViewPr>
  <p:slideViewPr>
    <p:cSldViewPr snapToGrid="0" showGuides="1">
      <p:cViewPr varScale="1">
        <p:scale>
          <a:sx n="99" d="100"/>
          <a:sy n="99" d="100"/>
        </p:scale>
        <p:origin x="174" y="96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623633"/>
            <a:ext cx="5511800" cy="3782973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02597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7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5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f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136307"/>
            <a:ext cx="5625376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136307"/>
            <a:ext cx="5624945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77268A-4AA3-4C3D-8E87-8FD73D42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CE72F60-D733-4563-8828-E54552C6C9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94964191-C367-4F40-B861-F3A9DF069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2686" r="11935" b="2750"/>
          <a:stretch/>
        </p:blipFill>
        <p:spPr>
          <a:xfrm>
            <a:off x="6515100" y="4639"/>
            <a:ext cx="5676900" cy="6853359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9544050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F2A3F-5971-443F-B165-25CFF8E579D3}"/>
              </a:ext>
            </a:extLst>
          </p:cNvPr>
          <p:cNvSpPr/>
          <p:nvPr userDrawn="1"/>
        </p:nvSpPr>
        <p:spPr>
          <a:xfrm>
            <a:off x="0" y="-3534"/>
            <a:ext cx="2952750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" y="2030596"/>
            <a:ext cx="7939087" cy="1556987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" y="3587750"/>
            <a:ext cx="6734175" cy="450850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3514725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42DA3-AF28-4385-BACE-CF7D8CA26E81}"/>
              </a:ext>
            </a:extLst>
          </p:cNvPr>
          <p:cNvSpPr/>
          <p:nvPr userDrawn="1"/>
        </p:nvSpPr>
        <p:spPr>
          <a:xfrm>
            <a:off x="0" y="-3534"/>
            <a:ext cx="1890713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54397"/>
            <a:ext cx="31242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목차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646" y="-182838"/>
            <a:ext cx="2673498" cy="1868763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9331568" y="4048604"/>
            <a:ext cx="2860431" cy="28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A4AB328-53D1-4187-A2C0-1799CB6A9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3824" y="790575"/>
            <a:ext cx="6143625" cy="5057775"/>
          </a:xfrm>
          <a:prstGeom prst="rect">
            <a:avLst/>
          </a:prstGeom>
        </p:spPr>
        <p:txBody>
          <a:bodyPr anchor="ctr"/>
          <a:lstStyle>
            <a:lvl1pPr marL="361950" indent="-361950">
              <a:lnSpc>
                <a:spcPct val="150000"/>
              </a:lnSpc>
              <a:defRPr sz="2400" b="1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234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22D7EF-469B-430C-954B-80984AA4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A1FE65E7-E1DA-4A71-BD13-09C943EBED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90434"/>
            <a:ext cx="5562602" cy="2565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86213"/>
            <a:ext cx="5562600" cy="5503492"/>
          </a:xfrm>
          <a:prstGeom prst="rect">
            <a:avLst/>
          </a:prstGeom>
        </p:spPr>
        <p:txBody>
          <a:bodyPr anchor="ctr"/>
          <a:lstStyle>
            <a:lvl1pPr marL="180975" indent="-180975">
              <a:lnSpc>
                <a:spcPct val="150000"/>
              </a:lnSpc>
              <a:defRPr sz="12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F1EC9A-EEE8-4978-BE30-62DA4F4D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E9A9133-CA7F-47D1-8AB3-A4EDD6F05A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FD53-55A5-490C-85EB-FC4164AC07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199" y="3515556"/>
            <a:ext cx="5562602" cy="2767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4505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429000"/>
            <a:ext cx="11277603" cy="2786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810537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9FA7F-9E17-4869-8534-C04F7BB8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E30CFF09-1816-4A06-B7CF-65D89AB48A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786213"/>
            <a:ext cx="1131570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312FC0-96D3-4AEF-BA1F-389956C6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F045261-3098-4A51-9776-B47D23321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90" y="786212"/>
            <a:ext cx="1131463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4C43248-9E75-495A-BEFC-818CE8C66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97197"/>
            <a:ext cx="11315700" cy="24877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89075"/>
            <a:ext cx="11315700" cy="27366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ACC7EF-EFDF-4514-BD67-767C999A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5F7CD258-27C4-49C6-924F-0D29CBC6D2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0"/>
            <a:ext cx="12192000" cy="546100"/>
          </a:xfrm>
          <a:prstGeom prst="rect">
            <a:avLst/>
          </a:prstGeom>
          <a:solidFill>
            <a:srgbClr val="FFE69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C7A21EFA-D980-4396-AD75-2449A39A9F6D}"/>
              </a:ext>
            </a:extLst>
          </p:cNvPr>
          <p:cNvSpPr/>
          <p:nvPr userDrawn="1"/>
        </p:nvSpPr>
        <p:spPr>
          <a:xfrm rot="10800000">
            <a:off x="0" y="-1"/>
            <a:ext cx="3683236" cy="692210"/>
          </a:xfrm>
          <a:prstGeom prst="flowChartManualInput">
            <a:avLst/>
          </a:prstGeom>
          <a:solidFill>
            <a:srgbClr val="7C5B0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5" r="50000" b="9239"/>
          <a:stretch/>
        </p:blipFill>
        <p:spPr bwMode="auto">
          <a:xfrm rot="10800000" flipH="1" flipV="1">
            <a:off x="11589586" y="1"/>
            <a:ext cx="602414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9" r:id="rId3"/>
    <p:sldLayoutId id="2147483766" r:id="rId4"/>
    <p:sldLayoutId id="2147483791" r:id="rId5"/>
    <p:sldLayoutId id="2147483792" r:id="rId6"/>
    <p:sldLayoutId id="2147483764" r:id="rId7"/>
    <p:sldLayoutId id="2147483793" r:id="rId8"/>
    <p:sldLayoutId id="214748379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CE46-0264-451D-B92A-6A867BB4F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603" y="2030596"/>
            <a:ext cx="7939087" cy="1556987"/>
          </a:xfrm>
        </p:spPr>
        <p:txBody>
          <a:bodyPr/>
          <a:lstStyle/>
          <a:p>
            <a:r>
              <a:rPr lang="ko-KR" altLang="en-US" dirty="0"/>
              <a:t>모바일로 가볍게 즐기는 </a:t>
            </a:r>
            <a:r>
              <a:rPr lang="en-US" altLang="ko-KR" dirty="0"/>
              <a:t>‘</a:t>
            </a:r>
            <a:r>
              <a:rPr lang="ko-KR" altLang="en-US" dirty="0"/>
              <a:t>로그 라이트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30FDF-112F-4DFF-B401-617C6E6E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3587750"/>
            <a:ext cx="6734175" cy="450850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(10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2BCBFF3-37EA-4148-A0C0-4D3F02AA7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83997"/>
              </p:ext>
            </p:extLst>
          </p:nvPr>
        </p:nvGraphicFramePr>
        <p:xfrm>
          <a:off x="419100" y="3640138"/>
          <a:ext cx="11315700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727714455"/>
                    </a:ext>
                  </a:extLst>
                </a:gridCol>
                <a:gridCol w="9553575">
                  <a:extLst>
                    <a:ext uri="{9D8B030D-6E8A-4147-A177-3AD203B41FA5}">
                      <a16:colId xmlns:a16="http://schemas.microsoft.com/office/drawing/2014/main" val="25772608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장르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2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</a:t>
                      </a:r>
                      <a:r>
                        <a:rPr lang="ko-KR" altLang="en-US" sz="1000" dirty="0" err="1"/>
                        <a:t>로그라이크</a:t>
                      </a:r>
                      <a:r>
                        <a:rPr lang="ko-KR" altLang="en-US" sz="1000" dirty="0"/>
                        <a:t> 게임의 경우 사망 시 플레이 기록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캐릭터 성장치 포함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들을 모두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대신 모든 것을 삭제하지 않고 진행한 정도 만큼 재화로 환산해 캐릭터를 육성할 수 이도록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5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랜덤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라이크의</a:t>
                      </a:r>
                      <a:r>
                        <a:rPr lang="ko-KR" altLang="en-US" sz="1000" dirty="0"/>
                        <a:t> 랜덤 생성 방식을 대부분 차용해 활용한다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방의 구조를 미리 제작해 둔 이후 배치될 구조물의 일부를 랜덤하게 배치함으로 환경을 새롭게 변경한다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3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식별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 </a:t>
                      </a:r>
                      <a:r>
                        <a:rPr lang="ko-KR" altLang="en-US" sz="1000" dirty="0" err="1"/>
                        <a:t>라이크</a:t>
                      </a:r>
                      <a:r>
                        <a:rPr lang="ko-KR" altLang="en-US" sz="1000" dirty="0"/>
                        <a:t> 게임들과 달리 유저에게 플레이에 도움이 되는 정보를 자주 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식별 요소를 통해 플레이의 속도를 조절하게 되고 직접 플레이를 통한 경험의 축적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학습을 하나의 컨텐츠로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자원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식량이나 에너지로 자원을 따로 분류하지 않고 캐릭터의 기본 수치인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관리하도록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소비하는데 다른 장르의 게임과 달리 일정 시간 지나도 다시 회복되지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때문에 효율이 좋은 무기를 유저는 자연스레 찾게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64492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EA269C8-D556-477D-808F-9F95539DB1BE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777340457"/>
              </p:ext>
            </p:extLst>
          </p:nvPr>
        </p:nvGraphicFramePr>
        <p:xfrm>
          <a:off x="419100" y="788988"/>
          <a:ext cx="11315700" cy="278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776921125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10017623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4377838"/>
                    </a:ext>
                  </a:extLst>
                </a:gridCol>
                <a:gridCol w="4438650">
                  <a:extLst>
                    <a:ext uri="{9D8B030D-6E8A-4147-A177-3AD203B41FA5}">
                      <a16:colId xmlns:a16="http://schemas.microsoft.com/office/drawing/2014/main" val="33582416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간략한 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8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싱글 게임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(SF),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0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맞게 조작을 간소화하고 불편한 요소를 최소화 하기 위해 캐릭터 육성을 활용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시간을 조종하는 스킬 액션과 시스템을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2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무기와 무기에 부여하는 특성에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38519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9B6B73E5-8DD9-4D5E-9362-62C6E09C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CD01B-AA6D-422A-8A74-D8B1ED9427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간략한 게임 소개 </a:t>
            </a:r>
            <a:r>
              <a:rPr lang="en-US" altLang="ko-KR" dirty="0"/>
              <a:t>&amp; </a:t>
            </a:r>
            <a:r>
              <a:rPr lang="ko-KR" altLang="en-US" dirty="0"/>
              <a:t>장르 소개</a:t>
            </a:r>
          </a:p>
        </p:txBody>
      </p:sp>
    </p:spTree>
    <p:extLst>
      <p:ext uri="{BB962C8B-B14F-4D97-AF65-F5344CB8AC3E}">
        <p14:creationId xmlns:p14="http://schemas.microsoft.com/office/powerpoint/2010/main" val="36886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1A21A3C6-2EB1-4353-93AF-B0F7C98F3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" y="951514"/>
            <a:ext cx="5218628" cy="224352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</a:t>
            </a:r>
            <a:r>
              <a:rPr lang="ko-KR" altLang="en-US" sz="1400" b="1" dirty="0">
                <a:solidFill>
                  <a:srgbClr val="FF0000"/>
                </a:solidFill>
              </a:rPr>
              <a:t>하나의 캐릭터</a:t>
            </a:r>
            <a:r>
              <a:rPr lang="ko-KR" altLang="en-US" dirty="0"/>
              <a:t>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캐릭터가 사망하면 </a:t>
            </a:r>
            <a:r>
              <a:rPr lang="ko-KR" altLang="en-US" sz="1400" b="1" dirty="0">
                <a:solidFill>
                  <a:srgbClr val="FF0000"/>
                </a:solidFill>
              </a:rPr>
              <a:t>던전 진행한 정도를 경험치로 환산해 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 경험치에 도달하면 캐릭터의 레벨이 </a:t>
            </a:r>
            <a:r>
              <a:rPr lang="en-US" altLang="ko-KR" dirty="0"/>
              <a:t>1</a:t>
            </a:r>
            <a:r>
              <a:rPr lang="ko-KR" altLang="en-US" dirty="0"/>
              <a:t>상승한다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레벨 증가할 때 마다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</a:t>
            </a:r>
            <a:r>
              <a:rPr lang="ko-KR" altLang="en-US" sz="1400" b="1" dirty="0">
                <a:solidFill>
                  <a:srgbClr val="FF0000"/>
                </a:solidFill>
              </a:rPr>
              <a:t> 포인트를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ko-KR" altLang="en-US" dirty="0"/>
              <a:t> 중 유저가 원하는 </a:t>
            </a:r>
            <a:r>
              <a:rPr lang="ko-KR" altLang="en-US" dirty="0" err="1"/>
              <a:t>스텟을</a:t>
            </a:r>
            <a:r>
              <a:rPr lang="ko-KR" altLang="en-US" dirty="0"/>
              <a:t> 선택해 강화가 가능하다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죽음의 페널티를 약화시켜 보다 </a:t>
            </a:r>
            <a:r>
              <a:rPr lang="ko-KR" altLang="en-US" sz="1400" b="1" dirty="0">
                <a:solidFill>
                  <a:srgbClr val="FF0000"/>
                </a:solidFill>
              </a:rPr>
              <a:t>오랜 시간 게임에 집중해서 플레이 할 수 있도록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사망하더라도 경험치를 지급함으로 </a:t>
            </a:r>
            <a:r>
              <a:rPr lang="ko-KR" altLang="en-US" sz="1400" b="1" dirty="0">
                <a:solidFill>
                  <a:srgbClr val="FF0000"/>
                </a:solidFill>
              </a:rPr>
              <a:t>계속해서 반복 플레이를 할 목적을 만든다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01EA0B76-A6F2-4258-BC40-D87DD29D1FE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8" y="3753671"/>
            <a:ext cx="5121084" cy="229229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515778-14AB-4D12-B632-E15AFA92F3E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39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9E0B7D8-77A2-4A19-82EC-B096ABDB7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7874"/>
            <a:ext cx="5562600" cy="231080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en-US" altLang="ko-KR" dirty="0"/>
              <a:t>(</a:t>
            </a:r>
            <a:r>
              <a:rPr lang="ko-KR" altLang="en-US" dirty="0"/>
              <a:t>힘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민첩</a:t>
            </a:r>
            <a:r>
              <a:rPr lang="en-US" altLang="ko-KR" dirty="0"/>
              <a:t>, </a:t>
            </a:r>
            <a:r>
              <a:rPr lang="ko-KR" altLang="en-US" dirty="0"/>
              <a:t>탐욕</a:t>
            </a:r>
            <a:r>
              <a:rPr lang="en-US" altLang="ko-KR" dirty="0"/>
              <a:t>, 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스텟</a:t>
            </a:r>
            <a:r>
              <a:rPr lang="ko-KR" altLang="en-US" dirty="0"/>
              <a:t> 포인트를 소비해 원하는 만큼 성장 시킬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스텟에</a:t>
            </a:r>
            <a:r>
              <a:rPr lang="ko-KR" altLang="en-US" dirty="0"/>
              <a:t> 투자한 포인트가 </a:t>
            </a:r>
            <a:r>
              <a:rPr lang="en-US" altLang="ko-KR" dirty="0"/>
              <a:t>5, 10, 20 </a:t>
            </a:r>
            <a:r>
              <a:rPr lang="ko-KR" altLang="en-US" dirty="0"/>
              <a:t>이 될 때 바다 해당 </a:t>
            </a:r>
            <a:r>
              <a:rPr lang="ko-KR" altLang="en-US" dirty="0" err="1"/>
              <a:t>스텟과</a:t>
            </a:r>
            <a:r>
              <a:rPr lang="ko-KR" altLang="en-US" dirty="0"/>
              <a:t> 연관된 효과를 획득하게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스텟을</a:t>
            </a:r>
            <a:r>
              <a:rPr lang="ko-KR" altLang="en-US" dirty="0"/>
              <a:t> 통해 </a:t>
            </a:r>
            <a:r>
              <a:rPr lang="ko-KR" altLang="en-US" sz="1400" b="1" dirty="0">
                <a:solidFill>
                  <a:srgbClr val="FF0000"/>
                </a:solidFill>
              </a:rPr>
              <a:t>유저가 원하는 방식으로 플레이가 가능</a:t>
            </a:r>
            <a:r>
              <a:rPr lang="ko-KR" altLang="en-US" dirty="0"/>
              <a:t>하도록 함</a:t>
            </a:r>
            <a:endParaRPr lang="en-US" altLang="ko-KR" dirty="0"/>
          </a:p>
          <a:p>
            <a:r>
              <a:rPr lang="ko-KR" altLang="en-US" dirty="0" err="1"/>
              <a:t>스텟</a:t>
            </a:r>
            <a:r>
              <a:rPr lang="ko-KR" altLang="en-US" dirty="0"/>
              <a:t> 포인트를 투자했을 때 획득할 수 있는 효과들 직접적으로 표시 해줌으로 앞으로 </a:t>
            </a:r>
            <a:r>
              <a:rPr lang="ko-KR" altLang="en-US" sz="1400" b="1" dirty="0">
                <a:solidFill>
                  <a:srgbClr val="FF0000"/>
                </a:solidFill>
              </a:rPr>
              <a:t>플레이의 목표를 설정할 수 있도록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유저의 숙련도와 함께 캐릭터를 성장시켜 이전과 달리 매우 많은 성장을 했음을 가시적으로 표현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DF48BEC-8E99-45A1-A543-18E55D3D5C6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78759"/>
            <a:ext cx="5562600" cy="184212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8263A1-595B-4444-9FB1-467BBE02C01E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6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86459505-5083-42DB-98D1-3267A25F0C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516"/>
            <a:ext cx="5562600" cy="449496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r>
              <a:rPr lang="ko-KR" altLang="en-US" dirty="0"/>
              <a:t>유저가 </a:t>
            </a:r>
            <a:r>
              <a:rPr lang="ko-KR" altLang="en-US" dirty="0" err="1"/>
              <a:t>스텟</a:t>
            </a:r>
            <a:r>
              <a:rPr lang="ko-KR" altLang="en-US" dirty="0"/>
              <a:t> 포인트를 투자하는 </a:t>
            </a:r>
            <a:r>
              <a:rPr lang="ko-KR" altLang="en-US" dirty="0" err="1"/>
              <a:t>스텟</a:t>
            </a:r>
            <a:r>
              <a:rPr lang="ko-KR" altLang="en-US" dirty="0"/>
              <a:t> 마다 지급하는 효과가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투자한 포인트를 회수할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레벨 당 </a:t>
            </a:r>
            <a:r>
              <a:rPr lang="en-US" altLang="ko-KR" dirty="0"/>
              <a:t>1</a:t>
            </a:r>
            <a:r>
              <a:rPr lang="ko-KR" altLang="en-US" dirty="0"/>
              <a:t>포인트를 지급받기 때문에 초기에는 포인트의 여유가 생긴다</a:t>
            </a:r>
            <a:r>
              <a:rPr lang="en-US" altLang="ko-KR" dirty="0"/>
              <a:t>. </a:t>
            </a:r>
            <a:r>
              <a:rPr lang="ko-KR" altLang="en-US" dirty="0"/>
              <a:t>하지만 점차 레벨이 높아지면서 성장이 느려 포인트가 부족해진다</a:t>
            </a:r>
            <a:r>
              <a:rPr lang="en-US" altLang="ko-KR" dirty="0"/>
              <a:t>.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유저마다 성향과 플레이 스타일을 유저 스스로 플레이하며 보완해 갈 수 있도록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경험이 부족한 신규유저의 경우 원하는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강화하는 것으로 게임에 쉽게 적응</a:t>
            </a:r>
            <a:r>
              <a:rPr lang="ko-KR" altLang="en-US" dirty="0"/>
              <a:t>하게 되고</a:t>
            </a:r>
            <a:r>
              <a:rPr lang="en-US" altLang="ko-KR" dirty="0"/>
              <a:t>, </a:t>
            </a:r>
            <a:r>
              <a:rPr lang="ko-KR" altLang="en-US" dirty="0"/>
              <a:t>경험이 많은 숙련된 유저의 경우 이후 </a:t>
            </a:r>
            <a:r>
              <a:rPr lang="ko-KR" altLang="en-US" sz="1400" b="1" dirty="0">
                <a:solidFill>
                  <a:srgbClr val="FF0000"/>
                </a:solidFill>
              </a:rPr>
              <a:t>포인트 수급이 느려 질 때를 대비해 신중하게 강화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C92EC-F588-42A6-A859-87738FDE554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0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모니터, 컴퓨터, 실내, 검은색이(가) 표시된 사진&#10;&#10;자동 생성된 설명">
            <a:extLst>
              <a:ext uri="{FF2B5EF4-FFF2-40B4-BE49-F238E27FC236}">
                <a16:creationId xmlns:a16="http://schemas.microsoft.com/office/drawing/2014/main" id="{DDE45E34-39E2-4612-AFBD-E8EB3129A6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9" y="911255"/>
            <a:ext cx="5480962" cy="53784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기본적으로 </a:t>
            </a:r>
            <a:r>
              <a:rPr lang="en-US" altLang="ko-KR" dirty="0"/>
              <a:t>2</a:t>
            </a:r>
            <a:r>
              <a:rPr lang="ko-KR" altLang="en-US" dirty="0"/>
              <a:t>개의 캐릭터를 추가로 생성할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삭제와 생성을 자유롭게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클라우드 서버를 통해 유저가 원하는 캐릭터를 서버에 저장할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클라우드 서버에 저장하는 캐릭터의 수는 제한하지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다수의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다양하게 조합해보고 플레이 방식을 구상</a:t>
            </a:r>
            <a:r>
              <a:rPr lang="ko-KR" altLang="en-US" dirty="0"/>
              <a:t>할 수 있도록 함</a:t>
            </a:r>
            <a:endParaRPr lang="en-US" altLang="ko-KR" dirty="0"/>
          </a:p>
          <a:p>
            <a:r>
              <a:rPr lang="ko-KR" altLang="en-US" dirty="0"/>
              <a:t>업데이트를 통해 유저가 새로운 아이템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스텟</a:t>
            </a:r>
            <a:r>
              <a:rPr lang="ko-KR" altLang="en-US" dirty="0"/>
              <a:t> 성능을 경험하기 위해 </a:t>
            </a:r>
            <a:r>
              <a:rPr lang="ko-KR" altLang="en-US" sz="1400" b="1" dirty="0">
                <a:solidFill>
                  <a:srgbClr val="FF0000"/>
                </a:solidFill>
              </a:rPr>
              <a:t>캐릭터를 삭제하는 불편함을 최소화 </a:t>
            </a:r>
            <a:r>
              <a:rPr lang="ko-KR" altLang="en-US" dirty="0"/>
              <a:t>하기 위해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B3338-FCD7-4807-9BC7-4CD22EF124B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64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24AFCBFF-4FD8-406E-A9BA-50954CD094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859655"/>
            <a:ext cx="4137212" cy="234827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6D339-4662-47B6-8427-45BAEE4E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캐릭터로 가능한 동작 </a:t>
            </a:r>
            <a:r>
              <a:rPr lang="en-US" altLang="ko-KR" dirty="0"/>
              <a:t>: </a:t>
            </a:r>
            <a:r>
              <a:rPr lang="ko-KR" altLang="en-US" dirty="0"/>
              <a:t>일반 공격</a:t>
            </a:r>
            <a:r>
              <a:rPr lang="en-US" altLang="ko-KR" dirty="0"/>
              <a:t>, </a:t>
            </a:r>
            <a:r>
              <a:rPr lang="ko-KR" altLang="en-US" dirty="0"/>
              <a:t>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회피 등</a:t>
            </a:r>
            <a:endParaRPr lang="en-US" altLang="ko-KR" dirty="0"/>
          </a:p>
          <a:p>
            <a:r>
              <a:rPr lang="ko-KR" altLang="en-US" dirty="0"/>
              <a:t>캐릭터의 상태 값 </a:t>
            </a:r>
            <a:r>
              <a:rPr lang="en-US" altLang="ko-KR" dirty="0"/>
              <a:t>: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방어막</a:t>
            </a:r>
            <a:r>
              <a:rPr lang="en-US" altLang="ko-KR" dirty="0"/>
              <a:t>,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각각의 동작을 수행하는데 필요한 수치 값을 미리 구상해 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던전에서 유지되는 인벤토리를 사용</a:t>
            </a:r>
            <a:endParaRPr lang="en-US" altLang="ko-KR" dirty="0"/>
          </a:p>
          <a:p>
            <a:r>
              <a:rPr lang="ko-KR" altLang="en-US" dirty="0"/>
              <a:t>대부분 기존 </a:t>
            </a:r>
            <a:r>
              <a:rPr lang="en-US" altLang="ko-KR" dirty="0"/>
              <a:t>RPG</a:t>
            </a:r>
            <a:r>
              <a:rPr lang="ko-KR" altLang="en-US" dirty="0"/>
              <a:t>게임에서 자주 볼 수 있는 상태 값들이다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RPG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로그</a:t>
            </a:r>
            <a:r>
              <a:rPr lang="en-US" altLang="ko-KR" dirty="0"/>
              <a:t>’</a:t>
            </a:r>
            <a:r>
              <a:rPr lang="ko-KR" altLang="en-US" dirty="0"/>
              <a:t>에서 파생된 장르의 게임이라 상태 값과 가능한 동작들이 유사한 것이 많다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미리 상태 값을 구상함으로 구현에 편의성을 올리려고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캐릭터 동작을 구상해 </a:t>
            </a:r>
            <a:r>
              <a:rPr lang="en-US" altLang="ko-KR" dirty="0"/>
              <a:t>UI</a:t>
            </a:r>
            <a:r>
              <a:rPr lang="ko-KR" altLang="en-US" dirty="0"/>
              <a:t>기획에 활용하려고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D5FC9C0-1C89-4970-9D9D-2C67075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9C61E2-8944-45A7-BB22-2C28552EA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2F8B922-5543-4A1C-9DA3-B5AC16DDCB6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3614808"/>
            <a:ext cx="4137212" cy="2352894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3BCC7C-95B5-4124-880C-C9A8D82768E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20184-834F-4685-AFF3-DCCB01EA48CB}"/>
              </a:ext>
            </a:extLst>
          </p:cNvPr>
          <p:cNvSpPr txBox="1"/>
          <p:nvPr/>
        </p:nvSpPr>
        <p:spPr>
          <a:xfrm>
            <a:off x="2454469" y="3184506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A35AE-3BFA-4528-896F-BA14CB1234CC}"/>
              </a:ext>
            </a:extLst>
          </p:cNvPr>
          <p:cNvSpPr txBox="1"/>
          <p:nvPr/>
        </p:nvSpPr>
        <p:spPr>
          <a:xfrm>
            <a:off x="2454469" y="5980042"/>
            <a:ext cx="1696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인벤토리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</p:spTree>
    <p:extLst>
      <p:ext uri="{BB962C8B-B14F-4D97-AF65-F5344CB8AC3E}">
        <p14:creationId xmlns:p14="http://schemas.microsoft.com/office/powerpoint/2010/main" val="79989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최종 목표는 </a:t>
            </a:r>
            <a:r>
              <a:rPr lang="en-US" altLang="ko-KR" dirty="0"/>
              <a:t>3</a:t>
            </a:r>
            <a:r>
              <a:rPr lang="ko-KR" altLang="en-US" dirty="0"/>
              <a:t>개의 스테이지를 유저가 모두 클리어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스테이지는 다시 </a:t>
            </a:r>
            <a:r>
              <a:rPr lang="en-US" altLang="ko-KR" dirty="0"/>
              <a:t>4</a:t>
            </a:r>
            <a:r>
              <a:rPr lang="ko-KR" altLang="en-US" dirty="0"/>
              <a:t>개의 층으로 구성되고 층은 다시 다수의 방으로 구성된다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방과 방 사이를 이어주는 통로는 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미니맵을</a:t>
            </a:r>
            <a:r>
              <a:rPr lang="ko-KR" altLang="en-US" dirty="0"/>
              <a:t> 통해 진행한 방의 정보를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싱글 플레이 게임을 기획 중이기에 혼자서 최종 던전까지 진행하는데 필요한 시간을 계산할 필요가 있음</a:t>
            </a:r>
            <a:endParaRPr lang="en-US" altLang="ko-KR" dirty="0"/>
          </a:p>
          <a:p>
            <a:r>
              <a:rPr lang="ko-KR" altLang="en-US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0" name="내용 개체 틀 9" descr="개체, 시계이(가) 표시된 사진&#10;&#10;자동 생성된 설명">
            <a:extLst>
              <a:ext uri="{FF2B5EF4-FFF2-40B4-BE49-F238E27FC236}">
                <a16:creationId xmlns:a16="http://schemas.microsoft.com/office/drawing/2014/main" id="{42DC7E22-5796-4C09-9999-AB051A5C8EE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797840"/>
            <a:ext cx="3943350" cy="341757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C0B74-7740-4F98-A9F0-14172C21099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8C8D3D70-0499-4853-9C7D-3C8E519522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2844198"/>
              </p:ext>
            </p:extLst>
          </p:nvPr>
        </p:nvGraphicFramePr>
        <p:xfrm>
          <a:off x="609714" y="1051840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0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자기기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722189BE-65EB-41B2-8D5A-3393AFB88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1" y="833782"/>
            <a:ext cx="4274258" cy="232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던전을 구성하는 방을 미리 툴로 제작하여 관리</a:t>
            </a:r>
            <a:r>
              <a:rPr lang="ko-KR" altLang="en-US" dirty="0"/>
              <a:t>하려 함</a:t>
            </a:r>
            <a:endParaRPr lang="en-US" altLang="ko-KR" dirty="0"/>
          </a:p>
          <a:p>
            <a:r>
              <a:rPr lang="ko-KR" altLang="en-US" dirty="0"/>
              <a:t>툴로 만들 때 구조물 중 랜덤으로 생성할 구역과 생성될 요소를 설정해 이후 개발 과정에서 쉽게 수정이 가능하도록 할 것</a:t>
            </a:r>
            <a:endParaRPr lang="en-US" altLang="ko-KR" dirty="0"/>
          </a:p>
          <a:p>
            <a:r>
              <a:rPr lang="ko-KR" altLang="en-US" dirty="0"/>
              <a:t>랜덤으로 생성할 구조물의 경우 게임의 특징을 알 수 있게 설정해야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특정 방의 경우 장애물을 랜덤으로 배치해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유저에게 줄 즐거움과 더불어 신경 써야하는 부분은 계발 효율이라 생각함</a:t>
            </a:r>
            <a:endParaRPr lang="en-US" altLang="ko-KR" dirty="0"/>
          </a:p>
          <a:p>
            <a:r>
              <a:rPr lang="ko-KR" altLang="en-US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0ABD539-48CE-42A1-BF98-35CD324E450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2" y="3131736"/>
            <a:ext cx="4274256" cy="3078966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C62B59-C522-4035-A87D-5AB98D812EC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3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BC2FD7D5-50EE-49D0-9253-03A8E59B8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0" y="875307"/>
            <a:ext cx="3865199" cy="239593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방의 종류를 </a:t>
            </a:r>
            <a:r>
              <a:rPr lang="en-US" altLang="ko-KR" dirty="0"/>
              <a:t>6</a:t>
            </a:r>
            <a:r>
              <a:rPr lang="ko-KR" altLang="en-US" dirty="0"/>
              <a:t>가지로 할 예정이다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일반 전투</a:t>
            </a:r>
            <a:r>
              <a:rPr lang="en-US" altLang="ko-KR" dirty="0"/>
              <a:t>, </a:t>
            </a:r>
            <a:r>
              <a:rPr lang="ko-KR" altLang="en-US" dirty="0"/>
              <a:t>고급 전투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 </a:t>
            </a:r>
            <a:r>
              <a:rPr lang="en-US" altLang="ko-KR" dirty="0"/>
              <a:t>: </a:t>
            </a:r>
            <a:r>
              <a:rPr lang="ko-KR" altLang="en-US" dirty="0"/>
              <a:t>유저가 던전에 입장했을 때 가장 처음 마주하게 되는 방</a:t>
            </a:r>
            <a:r>
              <a:rPr lang="en-US" altLang="ko-KR" dirty="0"/>
              <a:t>, </a:t>
            </a:r>
            <a:r>
              <a:rPr lang="ko-KR" altLang="en-US" dirty="0"/>
              <a:t>퀘스트 </a:t>
            </a:r>
            <a:r>
              <a:rPr lang="en-US" altLang="ko-KR" dirty="0"/>
              <a:t>NPC</a:t>
            </a:r>
            <a:r>
              <a:rPr lang="ko-KR" altLang="en-US" dirty="0"/>
              <a:t>가 등장</a:t>
            </a:r>
            <a:endParaRPr lang="en-US" altLang="ko-KR" dirty="0"/>
          </a:p>
          <a:p>
            <a:r>
              <a:rPr lang="ko-KR" altLang="en-US" dirty="0"/>
              <a:t>상점 </a:t>
            </a:r>
            <a:r>
              <a:rPr lang="en-US" altLang="ko-KR" dirty="0"/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던전에서 획득한 재화를 통해 무기와 </a:t>
            </a:r>
            <a:r>
              <a:rPr lang="ko-KR" altLang="en-US" sz="1400" b="1" dirty="0" err="1">
                <a:solidFill>
                  <a:srgbClr val="FF0000"/>
                </a:solidFill>
              </a:rPr>
              <a:t>포션을</a:t>
            </a:r>
            <a:r>
              <a:rPr lang="ko-KR" altLang="en-US" sz="1400" b="1" dirty="0">
                <a:solidFill>
                  <a:srgbClr val="FF0000"/>
                </a:solidFill>
              </a:rPr>
              <a:t> 구매</a:t>
            </a:r>
            <a:r>
              <a:rPr lang="ko-KR" altLang="en-US" dirty="0"/>
              <a:t>할 수 있는 공간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en-US" altLang="ko-KR" dirty="0"/>
              <a:t>: </a:t>
            </a:r>
            <a:r>
              <a:rPr lang="ko-KR" altLang="en-US" dirty="0"/>
              <a:t>랜덤확률</a:t>
            </a:r>
            <a:r>
              <a:rPr lang="en-US" altLang="ko-KR" dirty="0"/>
              <a:t>(5</a:t>
            </a:r>
            <a:r>
              <a:rPr lang="ko-KR" altLang="en-US" dirty="0"/>
              <a:t>대 </a:t>
            </a:r>
            <a:r>
              <a:rPr lang="en-US" altLang="ko-KR" dirty="0"/>
              <a:t>5)</a:t>
            </a:r>
            <a:r>
              <a:rPr lang="ko-KR" altLang="en-US" dirty="0"/>
              <a:t>로 이벤트 전투 또는 이벤트 보상이 지급되는 방</a:t>
            </a:r>
            <a:endParaRPr lang="en-US" altLang="ko-KR" dirty="0"/>
          </a:p>
          <a:p>
            <a:r>
              <a:rPr lang="ko-KR" altLang="en-US" dirty="0"/>
              <a:t>이벤트 전투의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일반 전투 방의 난이도에 고급 전투 방 보상</a:t>
            </a:r>
            <a:r>
              <a:rPr lang="ko-KR" altLang="en-US" dirty="0"/>
              <a:t>을 지급</a:t>
            </a:r>
            <a:endParaRPr lang="en-US" altLang="ko-KR" dirty="0"/>
          </a:p>
          <a:p>
            <a:r>
              <a:rPr lang="ko-KR" altLang="en-US" dirty="0"/>
              <a:t>이벤트 보상의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재화</a:t>
            </a:r>
            <a:r>
              <a:rPr lang="ko-KR" altLang="en-US" dirty="0"/>
              <a:t> 지급 또는 </a:t>
            </a:r>
            <a:r>
              <a:rPr lang="ko-KR" altLang="en-US" sz="1400" b="1" dirty="0">
                <a:solidFill>
                  <a:srgbClr val="FF0000"/>
                </a:solidFill>
              </a:rPr>
              <a:t>랜덤 아이템</a:t>
            </a:r>
            <a:r>
              <a:rPr lang="ko-KR" altLang="en-US" dirty="0"/>
              <a:t> 지급 등 혜택을 유저에게 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상점과 이벤트 룸</a:t>
            </a:r>
            <a:r>
              <a:rPr lang="en-US" altLang="ko-KR" dirty="0"/>
              <a:t>, </a:t>
            </a:r>
            <a:r>
              <a:rPr lang="ko-KR" altLang="en-US" dirty="0"/>
              <a:t>전투 보상 아이템 등으로 던전을 탐험해야 하는 목적을 부여한다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2F958C-D8B9-46DB-BF22-6760067D407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26" descr="시계, 표지판, 방이(가) 표시된 사진&#10;&#10;자동 생성된 설명">
            <a:extLst>
              <a:ext uri="{FF2B5EF4-FFF2-40B4-BE49-F238E27FC236}">
                <a16:creationId xmlns:a16="http://schemas.microsoft.com/office/drawing/2014/main" id="{098FED8D-81BA-4779-85FE-91972311A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89"/>
          <a:stretch/>
        </p:blipFill>
        <p:spPr>
          <a:xfrm>
            <a:off x="440091" y="3701928"/>
            <a:ext cx="1138432" cy="2383743"/>
          </a:xfrm>
          <a:prstGeom prst="rect">
            <a:avLst/>
          </a:prstGeom>
        </p:spPr>
      </p:pic>
      <p:pic>
        <p:nvPicPr>
          <p:cNvPr id="12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1CF7EC1B-9E50-4423-81BB-68F5B93D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50431" r="48786" b="2671"/>
          <a:stretch/>
        </p:blipFill>
        <p:spPr>
          <a:xfrm>
            <a:off x="1730922" y="3666603"/>
            <a:ext cx="672354" cy="735107"/>
          </a:xfrm>
          <a:prstGeom prst="rect">
            <a:avLst/>
          </a:prstGeom>
        </p:spPr>
      </p:pic>
      <p:graphicFrame>
        <p:nvGraphicFramePr>
          <p:cNvPr id="13" name="표 28">
            <a:extLst>
              <a:ext uri="{FF2B5EF4-FFF2-40B4-BE49-F238E27FC236}">
                <a16:creationId xmlns:a16="http://schemas.microsoft.com/office/drawing/2014/main" id="{27409DE9-F342-4263-980C-3F51ABCCD7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95124"/>
              </p:ext>
            </p:extLst>
          </p:nvPr>
        </p:nvGraphicFramePr>
        <p:xfrm>
          <a:off x="1595629" y="4566629"/>
          <a:ext cx="4303926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718">
                  <a:extLst>
                    <a:ext uri="{9D8B030D-6E8A-4147-A177-3AD203B41FA5}">
                      <a16:colId xmlns:a16="http://schemas.microsoft.com/office/drawing/2014/main" val="2042622548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426062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비 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8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난이도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일반 전투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보상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고급 전투 이상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보물 획득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룰렛</a:t>
                      </a:r>
                      <a:r>
                        <a:rPr lang="ko-KR" altLang="en-US" sz="1000" dirty="0"/>
                        <a:t> 추첨 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랜덤으로 재화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특수효과 받음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72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16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사진, 케이크, 모니터, 장식이(가) 표시된 사진&#10;&#10;자동 생성된 설명">
            <a:extLst>
              <a:ext uri="{FF2B5EF4-FFF2-40B4-BE49-F238E27FC236}">
                <a16:creationId xmlns:a16="http://schemas.microsoft.com/office/drawing/2014/main" id="{82DA08D7-C2B5-4693-9255-D7BB1B4406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7" y="942369"/>
            <a:ext cx="5468586" cy="22618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보스 방 </a:t>
            </a:r>
            <a:r>
              <a:rPr lang="en-US" altLang="ko-KR" dirty="0"/>
              <a:t>: </a:t>
            </a:r>
            <a:r>
              <a:rPr lang="ko-KR" altLang="en-US" dirty="0"/>
              <a:t>한 층의 마지막 방으로 보스 몬스터가 등장하는 방이다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몬스터와 다르게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개의 행동 패턴</a:t>
            </a:r>
            <a:r>
              <a:rPr lang="ko-KR" altLang="en-US" dirty="0"/>
              <a:t>을 가져 공략이 어렵게 설계된다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처치 시 다음층으로 이동가능한 포탈</a:t>
            </a:r>
            <a:r>
              <a:rPr lang="ko-KR" altLang="en-US" dirty="0"/>
              <a:t>이 등장하며 함께 </a:t>
            </a:r>
            <a:r>
              <a:rPr lang="ko-KR" altLang="en-US" sz="1400" b="1" dirty="0">
                <a:solidFill>
                  <a:srgbClr val="FF0000"/>
                </a:solidFill>
              </a:rPr>
              <a:t>아이템 박스</a:t>
            </a:r>
            <a:r>
              <a:rPr lang="ko-KR" altLang="en-US" dirty="0"/>
              <a:t>가 등장한다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 descr="보는, 앉아있는, 켜진, 컴퓨터이(가) 표시된 사진&#10;&#10;자동 생성된 설명">
            <a:extLst>
              <a:ext uri="{FF2B5EF4-FFF2-40B4-BE49-F238E27FC236}">
                <a16:creationId xmlns:a16="http://schemas.microsoft.com/office/drawing/2014/main" id="{8F075773-A9A4-43B3-B28B-E6FD435254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6" y="3695754"/>
            <a:ext cx="5395428" cy="2408129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3A1058-FB27-418A-B890-372A75BE0F4B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EC82-5035-4807-9BAF-6520AFC94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0171A-4AA8-449C-9493-9285A833B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4424" y="790575"/>
            <a:ext cx="6143625" cy="5057775"/>
          </a:xfrm>
        </p:spPr>
        <p:txBody>
          <a:bodyPr/>
          <a:lstStyle/>
          <a:p>
            <a:r>
              <a:rPr lang="ko-KR" altLang="en-US" dirty="0"/>
              <a:t>간략 소개</a:t>
            </a:r>
            <a:endParaRPr lang="en-US" altLang="ko-KR" dirty="0"/>
          </a:p>
          <a:p>
            <a:r>
              <a:rPr lang="ko-KR" altLang="en-US" dirty="0"/>
              <a:t>장르 소개</a:t>
            </a:r>
            <a:endParaRPr lang="en-US" altLang="ko-KR" dirty="0"/>
          </a:p>
          <a:p>
            <a:r>
              <a:rPr lang="ko-KR" altLang="en-US" dirty="0"/>
              <a:t>기획 내용</a:t>
            </a:r>
            <a:endParaRPr lang="en-US" altLang="ko-KR" dirty="0"/>
          </a:p>
          <a:p>
            <a:r>
              <a:rPr lang="ko-KR" altLang="en-US" dirty="0"/>
              <a:t>스토리 컨셉</a:t>
            </a:r>
            <a:endParaRPr lang="en-US" altLang="ko-KR" dirty="0"/>
          </a:p>
          <a:p>
            <a:r>
              <a:rPr lang="ko-KR" altLang="en-US" dirty="0"/>
              <a:t>튜토리얼</a:t>
            </a:r>
            <a:endParaRPr lang="en-US" altLang="ko-KR" dirty="0"/>
          </a:p>
          <a:p>
            <a:r>
              <a:rPr lang="ko-KR" altLang="en-US" dirty="0"/>
              <a:t>최종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57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2768D-267B-4005-9084-EA100556D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일반 전투 방과 고급 전투 방의 차이는 몬스터의 공략 난이도와 보상이다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고급 전투 방의 경우 일반 몬스터가 아닌 강화된 효과를 가진 몬스터가 등장한다</a:t>
            </a:r>
            <a:r>
              <a:rPr lang="en-US" altLang="ko-KR" dirty="0"/>
              <a:t>. (</a:t>
            </a:r>
            <a:r>
              <a:rPr lang="ko-KR" altLang="en-US" dirty="0"/>
              <a:t>효과는 랜덤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대신 높은 보상을 지급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부여된 효과의 경우 이름 앞에 수식어와 캐릭터 이펙트로 표현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도전 욕구</a:t>
            </a:r>
            <a:r>
              <a:rPr lang="ko-KR" altLang="en-US" dirty="0"/>
              <a:t>를 자극</a:t>
            </a:r>
            <a:endParaRPr lang="en-US" altLang="ko-KR" dirty="0"/>
          </a:p>
          <a:p>
            <a:r>
              <a:rPr lang="ko-KR" altLang="en-US" dirty="0"/>
              <a:t>유저 스스로 자신의 </a:t>
            </a:r>
            <a:r>
              <a:rPr lang="ko-KR" altLang="en-US" sz="1400" b="1" dirty="0">
                <a:solidFill>
                  <a:srgbClr val="FF0000"/>
                </a:solidFill>
              </a:rPr>
              <a:t>실력을 테스트 할 수 있는 기회</a:t>
            </a:r>
            <a:r>
              <a:rPr lang="ko-KR" altLang="en-US" dirty="0"/>
              <a:t>를 제공</a:t>
            </a:r>
            <a:endParaRPr lang="en-US" altLang="ko-KR" dirty="0"/>
          </a:p>
          <a:p>
            <a:r>
              <a:rPr lang="ko-KR" altLang="en-US" dirty="0"/>
              <a:t>랜덤으로 효과가 부여된 몬스터로 인해 예측 불가능한 플레이가 가능해진다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804DC4-C284-4178-A629-D33C8A47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C0A900-A82F-408C-B672-28C445838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CD32EB2B-07E7-4091-B4FE-8CFA71ED9C36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782109786"/>
              </p:ext>
            </p:extLst>
          </p:nvPr>
        </p:nvGraphicFramePr>
        <p:xfrm>
          <a:off x="580128" y="3319264"/>
          <a:ext cx="5309684" cy="283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07">
                  <a:extLst>
                    <a:ext uri="{9D8B030D-6E8A-4147-A177-3AD203B41FA5}">
                      <a16:colId xmlns:a16="http://schemas.microsoft.com/office/drawing/2014/main" val="1611670478"/>
                    </a:ext>
                  </a:extLst>
                </a:gridCol>
                <a:gridCol w="2010920">
                  <a:extLst>
                    <a:ext uri="{9D8B030D-6E8A-4147-A177-3AD203B41FA5}">
                      <a16:colId xmlns:a16="http://schemas.microsoft.com/office/drawing/2014/main" val="2534794570"/>
                    </a:ext>
                  </a:extLst>
                </a:gridCol>
                <a:gridCol w="1986157">
                  <a:extLst>
                    <a:ext uri="{9D8B030D-6E8A-4147-A177-3AD203B41FA5}">
                      <a16:colId xmlns:a16="http://schemas.microsoft.com/office/drawing/2014/main" val="3540061386"/>
                    </a:ext>
                  </a:extLst>
                </a:gridCol>
              </a:tblGrid>
              <a:tr h="3595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 효과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수식어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색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86558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지속 데미지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역병의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5691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회복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인내의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25093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근력의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388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파괴의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80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이동속도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신속의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856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광기의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438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자폭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죽음의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54054"/>
                  </a:ext>
                </a:extLst>
              </a:tr>
            </a:tbl>
          </a:graphicData>
        </a:graphic>
      </p:graphicFrame>
      <p:pic>
        <p:nvPicPr>
          <p:cNvPr id="7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ACB81A54-3B23-48C4-AAFD-4E7F14936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3" r="1" b="50101"/>
          <a:stretch/>
        </p:blipFill>
        <p:spPr>
          <a:xfrm>
            <a:off x="579176" y="748422"/>
            <a:ext cx="1201272" cy="7821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AC24AE-939C-44D1-BE83-918358A5F60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내용 개체 틀 27">
            <a:extLst>
              <a:ext uri="{FF2B5EF4-FFF2-40B4-BE49-F238E27FC236}">
                <a16:creationId xmlns:a16="http://schemas.microsoft.com/office/drawing/2014/main" id="{77CEA642-A151-4349-9965-2D990F1C21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1515096"/>
            <a:ext cx="5302624" cy="1653816"/>
          </a:xfrm>
        </p:spPr>
      </p:pic>
    </p:spTree>
    <p:extLst>
      <p:ext uri="{BB962C8B-B14F-4D97-AF65-F5344CB8AC3E}">
        <p14:creationId xmlns:p14="http://schemas.microsoft.com/office/powerpoint/2010/main" val="179658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5DAE4-C557-4C3B-85AA-CD0E16698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879045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하나를 </a:t>
                      </a:r>
                      <a:r>
                        <a:rPr lang="ko-KR" altLang="en-US" sz="1400" dirty="0" err="1"/>
                        <a:t>스텟</a:t>
                      </a:r>
                      <a:r>
                        <a:rPr lang="ko-KR" altLang="en-US" sz="1400" dirty="0"/>
                        <a:t> 강화를 통해 다양화 가능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유저의 성향에 따라 자신에게 맞는 캐릭터를 만들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탐욕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시스템 의 </a:t>
                      </a:r>
                      <a:r>
                        <a:rPr lang="ko-KR" altLang="en-US" sz="1400" dirty="0" err="1"/>
                        <a:t>스텟을</a:t>
                      </a:r>
                      <a:r>
                        <a:rPr lang="ko-KR" altLang="en-US" sz="1400" dirty="0"/>
                        <a:t> 통해 처음 플레이 하는 유저는 쉽게 게임을 배우고 숙련된 유저는 반복해서 플레이할 목적을 만들게 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슬롯과 백업을 통해 힘들게 키운 캐릭터를 삭제하는 좋지 않는 상황을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397DAA02-6F9C-4398-BC4C-2A8262AB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34E9C-0163-408E-945E-CE713AD12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 </a:t>
            </a:r>
            <a:r>
              <a:rPr lang="en-US" altLang="ko-KR" dirty="0"/>
              <a:t>&amp; </a:t>
            </a:r>
            <a:r>
              <a:rPr lang="ko-KR" altLang="en-US" dirty="0"/>
              <a:t>던전 기획</a:t>
            </a: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E594F3F0-3765-4680-9BE1-89153CCF0D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792693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던전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종류의 방을 랜덤으로 배치해 환경을 생성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안에서도 구조물을 랜덤으로 배치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각 방마다 기능은 다르며 목적이다 다름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이벤트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작음 목적을 부여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보스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최종 목표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전투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장애물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극복을 통한 성장을 위한 요소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몬스터마다 특수 효과 랜덤으로 부여해 생동감 있는 던전을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7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공격 버튼을 눌렀을 때 유저 캐릭터의 공격 범위에서 가장 가까이에 있는 적을 타겟팅 하여 공격하게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공격 범위 값을 통해 일정 거리 이상 적이 멀리 있는 경우 캐릭터가 바라보는 방향으로 공격을 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공격 방향을 유저가 직접 설정하게 되면 조작이 불편</a:t>
            </a:r>
            <a:r>
              <a:rPr lang="ko-KR" altLang="en-US" dirty="0"/>
              <a:t>해지기 때문에 이것을 보조해줄 기능을 추가함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유저를 돕는 보조 기능을 통해 원활한 게임 플레이가 가능</a:t>
            </a:r>
            <a:r>
              <a:rPr lang="ko-KR" altLang="en-US" dirty="0"/>
              <a:t>하도록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E66C64-BEBB-44EF-B753-6FD67DA21E0C}"/>
              </a:ext>
            </a:extLst>
          </p:cNvPr>
          <p:cNvSpPr/>
          <p:nvPr/>
        </p:nvSpPr>
        <p:spPr>
          <a:xfrm>
            <a:off x="457197" y="786214"/>
            <a:ext cx="5562602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14" descr="방, 표지판, 컴퓨터이(가) 표시된 사진&#10;&#10;자동 생성된 설명">
            <a:extLst>
              <a:ext uri="{FF2B5EF4-FFF2-40B4-BE49-F238E27FC236}">
                <a16:creationId xmlns:a16="http://schemas.microsoft.com/office/drawing/2014/main" id="{B2A959D0-3487-457C-BB8F-B95445A7E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786213"/>
            <a:ext cx="5067300" cy="5414468"/>
          </a:xfrm>
        </p:spPr>
      </p:pic>
    </p:spTree>
    <p:extLst>
      <p:ext uri="{BB962C8B-B14F-4D97-AF65-F5344CB8AC3E}">
        <p14:creationId xmlns:p14="http://schemas.microsoft.com/office/powerpoint/2010/main" val="164146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B09978C-AD89-415C-BD8D-3B0061490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5" y="1055155"/>
            <a:ext cx="4023709" cy="203624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두 가지 무기를 자유자제로 바꿔가며 전투할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원하는 무기를 두개의 슬롯에 장착해 사용하게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 무기의 클래스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</a:t>
            </a:r>
            <a:r>
              <a:rPr lang="ko-KR" altLang="en-US" dirty="0"/>
              <a:t>는 구분하지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근거리 무기의 경우 강력하지만 사용하기 어렵게</a:t>
            </a:r>
            <a:r>
              <a:rPr lang="en-US" altLang="ko-KR" dirty="0"/>
              <a:t>, </a:t>
            </a:r>
            <a:r>
              <a:rPr lang="ko-KR" altLang="en-US" dirty="0"/>
              <a:t>원거리 무기의 경우 근거리 무기에 비해 약하지만 사용하기 쉽게 설계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던전에서 발생하는 상황에 유저가 가진 두가지의 무기로 즉각적인 대처를 할 수 있도록 하는 것이 목적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자신이 편리한 방식으로 전투를 진행할 수 있도록 하기 위해 성능차이를 둠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22EF770-4E68-4604-BDBD-4744FEEB9EE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07273"/>
            <a:ext cx="5562600" cy="2185091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483584-0AE3-44F1-A44B-411ACA9FBCDC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3A6FD6B-78F1-4F4C-AC40-62B66CEDC820}"/>
              </a:ext>
            </a:extLst>
          </p:cNvPr>
          <p:cNvSpPr/>
          <p:nvPr/>
        </p:nvSpPr>
        <p:spPr>
          <a:xfrm>
            <a:off x="3581400" y="4076700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8AAC89-7C27-4388-8FBE-AAA55ADBF461}"/>
              </a:ext>
            </a:extLst>
          </p:cNvPr>
          <p:cNvSpPr/>
          <p:nvPr/>
        </p:nvSpPr>
        <p:spPr>
          <a:xfrm>
            <a:off x="3581400" y="5193245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BC333A57-34CE-4F5A-A272-0BE1B8AEC1E7}"/>
              </a:ext>
            </a:extLst>
          </p:cNvPr>
          <p:cNvSpPr/>
          <p:nvPr/>
        </p:nvSpPr>
        <p:spPr>
          <a:xfrm rot="10800000">
            <a:off x="3371850" y="4193727"/>
            <a:ext cx="638175" cy="1419225"/>
          </a:xfrm>
          <a:prstGeom prst="chevron">
            <a:avLst>
              <a:gd name="adj" fmla="val 66418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2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8CBD2BC-92E2-47FA-839A-05DAE35CB4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1473939"/>
              </p:ext>
            </p:extLst>
          </p:nvPr>
        </p:nvGraphicFramePr>
        <p:xfrm>
          <a:off x="457200" y="790575"/>
          <a:ext cx="5562600" cy="248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387387578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96978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전투에 사용하는 아이템으로 사용 횟수 제한이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자체 공격력과 방어력 같은 수치들을 가지고 있고 캐릭터의 상태 값과 함께 능력치로 환산된다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2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포션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캐릭터의 체력을 회복시켜주는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포션과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일정시간 동안 특수효과가 적용되는 버프 능력을 가지고 있는 아이템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사용시 사라지는 일회용 아이템이다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8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상점과 일반 상자에서 획득할 수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임의로 사용할 수 없고 소지만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보스 몬스터 또는 고급 몬스터를 처치했을 때 획득가능 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아이템 획득과 동시에 특수 효과가 캐릭터 사망 시 까지 적용된다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79603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3704D-285C-4B49-B392-D1794C109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아이템의 계열 개수는 </a:t>
            </a:r>
            <a:r>
              <a:rPr lang="en-US" altLang="ko-KR" dirty="0"/>
              <a:t>3</a:t>
            </a:r>
            <a:r>
              <a:rPr lang="ko-KR" altLang="en-US" dirty="0"/>
              <a:t>개이다</a:t>
            </a:r>
            <a:r>
              <a:rPr lang="en-US" altLang="ko-KR" dirty="0"/>
              <a:t>. 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en-US" altLang="ko-KR" dirty="0"/>
              <a:t>, </a:t>
            </a:r>
            <a:r>
              <a:rPr lang="ko-KR" altLang="en-US" dirty="0"/>
              <a:t>보물로 </a:t>
            </a:r>
            <a:r>
              <a:rPr lang="en-US" altLang="ko-KR" dirty="0"/>
              <a:t>3</a:t>
            </a:r>
            <a:r>
              <a:rPr lang="ko-KR" altLang="en-US" dirty="0"/>
              <a:t>가지는 각각 다른 특징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아이템들은 던전 클리어 시 랜덤 등장하는 상자에서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상점 방에서 상인에게서 아이템을 구매할 수 있다</a:t>
            </a:r>
            <a:r>
              <a:rPr lang="en-US" altLang="ko-KR" dirty="0"/>
              <a:t>. </a:t>
            </a:r>
            <a:r>
              <a:rPr lang="ko-KR" altLang="en-US" dirty="0"/>
              <a:t>대신 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ko-KR" altLang="en-US" dirty="0"/>
              <a:t> 아이템 만 구입할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보물의 경우 고급 이상 전투 방을 클리어 했을 때 랜덤 종류로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아이템의 등급을 </a:t>
            </a:r>
            <a:r>
              <a:rPr lang="en-US" altLang="ko-KR" dirty="0"/>
              <a:t>3</a:t>
            </a:r>
            <a:r>
              <a:rPr lang="ko-KR" altLang="en-US" dirty="0"/>
              <a:t>단위로 구분한다</a:t>
            </a:r>
            <a:r>
              <a:rPr lang="en-US" altLang="ko-KR" dirty="0"/>
              <a:t>. ( </a:t>
            </a:r>
            <a:r>
              <a:rPr lang="ko-KR" altLang="en-US" dirty="0" err="1"/>
              <a:t>노멀</a:t>
            </a:r>
            <a:r>
              <a:rPr lang="en-US" altLang="ko-KR" dirty="0"/>
              <a:t>, </a:t>
            </a:r>
            <a:r>
              <a:rPr lang="ko-KR" altLang="en-US" dirty="0"/>
              <a:t>유니크</a:t>
            </a:r>
            <a:r>
              <a:rPr lang="en-US" altLang="ko-KR" dirty="0"/>
              <a:t>, </a:t>
            </a:r>
            <a:r>
              <a:rPr lang="ko-KR" altLang="en-US" dirty="0"/>
              <a:t>레전드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전투 방의 클리어 보상으로 상자가 등장하는데 각 상자 마다 획득할 수 있는 등급의 아이템이 다르다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방마다 다른 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더 높은 방을 도전해야 하는 필요성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보스 몬스터를 처치하기 위해서는 유니크 또는 레전드 무기가 필요한데 일반 전투 방에서만 전투하면 획득할 수 있는 확률이 매우 낮아 게임을 클리어 할 확률이 낮아짐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만큼 </a:t>
            </a:r>
            <a:r>
              <a:rPr lang="ko-KR" altLang="en-US" sz="1400" b="1" dirty="0">
                <a:solidFill>
                  <a:srgbClr val="FF0000"/>
                </a:solidFill>
              </a:rPr>
              <a:t>큰 보상을 지급해 동기를 부여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3B7E9-423E-419F-A0DF-45F52E4E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2ED677-0518-4735-9158-BF77F4D30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2E7C86F-B96D-4993-80F5-8F7A91E0F96C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469010740"/>
              </p:ext>
            </p:extLst>
          </p:nvPr>
        </p:nvGraphicFramePr>
        <p:xfrm>
          <a:off x="457200" y="4407247"/>
          <a:ext cx="5562598" cy="188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206">
                  <a:extLst>
                    <a:ext uri="{9D8B030D-6E8A-4147-A177-3AD203B41FA5}">
                      <a16:colId xmlns:a16="http://schemas.microsoft.com/office/drawing/2014/main" val="2648627700"/>
                    </a:ext>
                  </a:extLst>
                </a:gridCol>
                <a:gridCol w="1340950">
                  <a:extLst>
                    <a:ext uri="{9D8B030D-6E8A-4147-A177-3AD203B41FA5}">
                      <a16:colId xmlns:a16="http://schemas.microsoft.com/office/drawing/2014/main" val="3227249048"/>
                    </a:ext>
                  </a:extLst>
                </a:gridCol>
                <a:gridCol w="1444597">
                  <a:extLst>
                    <a:ext uri="{9D8B030D-6E8A-4147-A177-3AD203B41FA5}">
                      <a16:colId xmlns:a16="http://schemas.microsoft.com/office/drawing/2014/main" val="2702194289"/>
                    </a:ext>
                  </a:extLst>
                </a:gridCol>
                <a:gridCol w="1544845">
                  <a:extLst>
                    <a:ext uri="{9D8B030D-6E8A-4147-A177-3AD203B41FA5}">
                      <a16:colId xmlns:a16="http://schemas.microsoft.com/office/drawing/2014/main" val="166249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10%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50%,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 </a:t>
                      </a:r>
                      <a:r>
                        <a:rPr lang="en-US" altLang="ko-KR" sz="1000" dirty="0"/>
                        <a:t>30%,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20%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8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</a:t>
                      </a:r>
                      <a:r>
                        <a:rPr lang="ko-KR" altLang="en-US" sz="1400" dirty="0" err="1"/>
                        <a:t>재화량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50~200 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300~1000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10000~20000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8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30%</a:t>
                      </a:r>
                      <a:r>
                        <a:rPr lang="ko-KR" altLang="en-US" sz="1000" dirty="0"/>
                        <a:t>확률로 보물획득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100%</a:t>
                      </a:r>
                      <a:r>
                        <a:rPr lang="ko-KR" altLang="en-US" sz="1000" dirty="0"/>
                        <a:t>확률로 보물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8014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ECEC3F-BF64-4517-9312-663767BBFADB}"/>
              </a:ext>
            </a:extLst>
          </p:cNvPr>
          <p:cNvGrpSpPr/>
          <p:nvPr/>
        </p:nvGrpSpPr>
        <p:grpSpPr>
          <a:xfrm>
            <a:off x="1300165" y="3209036"/>
            <a:ext cx="3881436" cy="1097354"/>
            <a:chOff x="457200" y="3770685"/>
            <a:chExt cx="5567364" cy="15739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962C40-B77A-43E1-89E0-348AE52C4C6C}"/>
                </a:ext>
              </a:extLst>
            </p:cNvPr>
            <p:cNvGrpSpPr/>
            <p:nvPr/>
          </p:nvGrpSpPr>
          <p:grpSpPr>
            <a:xfrm>
              <a:off x="457200" y="3770685"/>
              <a:ext cx="5567364" cy="1523402"/>
              <a:chOff x="805701" y="-1506165"/>
              <a:chExt cx="6961937" cy="190500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E96953F-42DA-468E-8273-F74FF2A12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2638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ABC1CE8F-89FB-4CC2-88B9-EC22EB39A9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701" y="-1365252"/>
                <a:ext cx="1623174" cy="1623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1F64BC7-2AA0-4C53-BB64-A1F31B87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256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화살표: 갈매기형 수장 10">
                <a:extLst>
                  <a:ext uri="{FF2B5EF4-FFF2-40B4-BE49-F238E27FC236}">
                    <a16:creationId xmlns:a16="http://schemas.microsoft.com/office/drawing/2014/main" id="{8364F019-4339-4F52-8872-E8FC771B1961}"/>
                  </a:ext>
                </a:extLst>
              </p:cNvPr>
              <p:cNvSpPr/>
              <p:nvPr/>
            </p:nvSpPr>
            <p:spPr>
              <a:xfrm rot="10800000">
                <a:off x="5161359" y="-1097192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갈매기형 수장 14">
                <a:extLst>
                  <a:ext uri="{FF2B5EF4-FFF2-40B4-BE49-F238E27FC236}">
                    <a16:creationId xmlns:a16="http://schemas.microsoft.com/office/drawing/2014/main" id="{3D4DBDB9-0EB8-4078-B025-2256714E8F2A}"/>
                  </a:ext>
                </a:extLst>
              </p:cNvPr>
              <p:cNvSpPr/>
              <p:nvPr/>
            </p:nvSpPr>
            <p:spPr>
              <a:xfrm rot="10800000">
                <a:off x="2491978" y="-1097191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9638E0-E5CC-4516-B77B-74AF32321C20}"/>
                </a:ext>
              </a:extLst>
            </p:cNvPr>
            <p:cNvSpPr txBox="1"/>
            <p:nvPr/>
          </p:nvSpPr>
          <p:spPr>
            <a:xfrm>
              <a:off x="707564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일반 전투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819855-038E-46A0-862C-18528BAAE032}"/>
                </a:ext>
              </a:extLst>
            </p:cNvPr>
            <p:cNvSpPr txBox="1"/>
            <p:nvPr/>
          </p:nvSpPr>
          <p:spPr>
            <a:xfrm>
              <a:off x="2721282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고급 </a:t>
              </a:r>
              <a:r>
                <a:rPr lang="ko-KR" altLang="en-US" sz="1200" dirty="0"/>
                <a:t>전투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4AD74-6371-489B-8B3F-1D497A101AFF}"/>
                </a:ext>
              </a:extLst>
            </p:cNvPr>
            <p:cNvSpPr txBox="1"/>
            <p:nvPr/>
          </p:nvSpPr>
          <p:spPr>
            <a:xfrm>
              <a:off x="4893501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보스 전투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EDE6E3-DF31-411A-87BD-682BAD7A8B0F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3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주제로 하는 시스템 </a:t>
            </a:r>
            <a:r>
              <a:rPr lang="en-US" altLang="ko-KR" dirty="0"/>
              <a:t>( </a:t>
            </a:r>
            <a:r>
              <a:rPr lang="ko-KR" altLang="en-US" dirty="0"/>
              <a:t>캐릭터의 체력이 플레이 가능한 시간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던전 입장 시 모든 몬스터는 정지되어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몬스터를 공격하거나 구조물과 상호작용하게 되면 몬스터가 활동을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몬스터가 활동하기 시작할 때부터 유저는 지속적인 데미지를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처치하는 것을 잃은 체력의 일부를 회복할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지속 데미지로 게임의 긴장감을 조성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빠른 게임 플레이가 가능</a:t>
            </a:r>
            <a:endParaRPr lang="en-US" altLang="ko-KR" dirty="0"/>
          </a:p>
          <a:p>
            <a:r>
              <a:rPr lang="ko-KR" altLang="en-US" dirty="0"/>
              <a:t>유저는 방을 공략하기 좋은 장소를 찾아 미리 이동할 시간이 생기고 그 시간을 활용해 전투를 준비하게 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운적</a:t>
            </a:r>
            <a:r>
              <a:rPr lang="ko-KR" altLang="en-US" sz="1400" b="1" dirty="0">
                <a:solidFill>
                  <a:srgbClr val="FF0000"/>
                </a:solidFill>
              </a:rPr>
              <a:t> 요소를 최소화 하고 유저의 실력을 최대한 발휘할 수 있도록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7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D089FB10-C74C-4EE2-BBB4-8A6F5562A2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81" y="1065649"/>
            <a:ext cx="3976038" cy="2015252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7EAE640-5FA0-4DC5-9B1D-6DF7A78C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36" y="4261021"/>
            <a:ext cx="1276420" cy="1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6DC753CE-6C85-49B2-A23D-8978C110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85" y="4261022"/>
            <a:ext cx="1276420" cy="12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64E35-2310-4797-A89C-C4E4E9ADDD83}"/>
              </a:ext>
            </a:extLst>
          </p:cNvPr>
          <p:cNvSpPr txBox="1"/>
          <p:nvPr/>
        </p:nvSpPr>
        <p:spPr>
          <a:xfrm>
            <a:off x="1288659" y="553744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몬스터 처치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77890-4F90-4E4D-AFE3-781563B2187F}"/>
              </a:ext>
            </a:extLst>
          </p:cNvPr>
          <p:cNvGrpSpPr/>
          <p:nvPr/>
        </p:nvGrpSpPr>
        <p:grpSpPr>
          <a:xfrm>
            <a:off x="2851974" y="3826367"/>
            <a:ext cx="2374545" cy="369332"/>
            <a:chOff x="3044478" y="6659041"/>
            <a:chExt cx="2374545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262B7A3-A4B7-4EA0-A61B-A211F88E712D}"/>
                </a:ext>
              </a:extLst>
            </p:cNvPr>
            <p:cNvSpPr/>
            <p:nvPr/>
          </p:nvSpPr>
          <p:spPr>
            <a:xfrm>
              <a:off x="3513893" y="6670307"/>
              <a:ext cx="1594726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DBE53F8-F826-48BA-A2D2-A97375A42CF5}"/>
                </a:ext>
              </a:extLst>
            </p:cNvPr>
            <p:cNvSpPr/>
            <p:nvPr/>
          </p:nvSpPr>
          <p:spPr>
            <a:xfrm>
              <a:off x="3503596" y="6670307"/>
              <a:ext cx="1915427" cy="35806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9A9383-1BE8-45A9-8C81-BC8012095CD3}"/>
                </a:ext>
              </a:extLst>
            </p:cNvPr>
            <p:cNvSpPr txBox="1"/>
            <p:nvPr/>
          </p:nvSpPr>
          <p:spPr>
            <a:xfrm>
              <a:off x="3044478" y="66590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323C5D5-0F7D-4E49-A3FC-0851BDD751D0}"/>
                </a:ext>
              </a:extLst>
            </p:cNvPr>
            <p:cNvSpPr/>
            <p:nvPr/>
          </p:nvSpPr>
          <p:spPr>
            <a:xfrm>
              <a:off x="3513893" y="6670307"/>
              <a:ext cx="981105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94C3918-07FB-4AF2-A03F-14F71D6FCD62}"/>
                </a:ext>
              </a:extLst>
            </p:cNvPr>
            <p:cNvSpPr/>
            <p:nvPr/>
          </p:nvSpPr>
          <p:spPr>
            <a:xfrm>
              <a:off x="4552750" y="6670307"/>
              <a:ext cx="526994" cy="358066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회복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8956A55-EBB1-49AE-A808-FB17FBC7B9D6}"/>
              </a:ext>
            </a:extLst>
          </p:cNvPr>
          <p:cNvSpPr/>
          <p:nvPr/>
        </p:nvSpPr>
        <p:spPr>
          <a:xfrm>
            <a:off x="2598821" y="4627105"/>
            <a:ext cx="1098773" cy="544252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체력 강탈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3D922C-EAA8-4711-8ADD-F0BE34854EF6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2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6FFFC6-EE4D-492F-ABCE-50CFC344D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마나를</a:t>
            </a:r>
            <a:r>
              <a:rPr lang="ko-KR" altLang="en-US" dirty="0"/>
              <a:t> 사용해 스킬을 사용하는 기존 </a:t>
            </a:r>
            <a:r>
              <a:rPr lang="en-US" altLang="ko-KR" dirty="0"/>
              <a:t>RPG</a:t>
            </a:r>
            <a:r>
              <a:rPr lang="ko-KR" altLang="en-US" dirty="0"/>
              <a:t>와 달리 스킬 사용 시 체력을 사용</a:t>
            </a:r>
            <a:endParaRPr lang="en-US" altLang="ko-KR" dirty="0"/>
          </a:p>
          <a:p>
            <a:r>
              <a:rPr lang="ko-KR" altLang="en-US" dirty="0"/>
              <a:t>게임을 시작하면 조금씩 체력이 감소함</a:t>
            </a:r>
            <a:r>
              <a:rPr lang="en-US" altLang="ko-KR" dirty="0"/>
              <a:t>(</a:t>
            </a:r>
            <a:r>
              <a:rPr lang="ko-KR" altLang="en-US" dirty="0"/>
              <a:t>게임의 컨셉 스토리와 연관됨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몬스터를 처치해 체력을 회복하기도</a:t>
            </a:r>
            <a:r>
              <a:rPr lang="en-US" altLang="ko-KR" dirty="0"/>
              <a:t>, NPC</a:t>
            </a:r>
            <a:r>
              <a:rPr lang="ko-KR" altLang="en-US" dirty="0"/>
              <a:t>를 통해 체력을 회복할 수도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포션을</a:t>
            </a:r>
            <a:r>
              <a:rPr lang="ko-KR" altLang="en-US" dirty="0"/>
              <a:t> 통해 체력 회복 가능</a:t>
            </a:r>
            <a:r>
              <a:rPr lang="en-US" altLang="ko-KR" dirty="0"/>
              <a:t>) – </a:t>
            </a:r>
            <a:r>
              <a:rPr lang="ko-KR" altLang="en-US" dirty="0"/>
              <a:t>다양한 체력 회복 방식</a:t>
            </a:r>
            <a:endParaRPr lang="en-US" altLang="ko-KR" dirty="0"/>
          </a:p>
          <a:p>
            <a:r>
              <a:rPr lang="ko-KR" altLang="en-US" dirty="0"/>
              <a:t>회피 기술을 기본 스킬로 사용</a:t>
            </a:r>
            <a:r>
              <a:rPr lang="en-US" altLang="ko-KR" dirty="0"/>
              <a:t>, </a:t>
            </a:r>
            <a:r>
              <a:rPr lang="ko-KR" altLang="en-US" dirty="0"/>
              <a:t>회피 모션 중에는 피격대상이 되지 않음</a:t>
            </a:r>
            <a:endParaRPr lang="en-US" altLang="ko-KR" dirty="0"/>
          </a:p>
          <a:p>
            <a:r>
              <a:rPr lang="ko-KR" altLang="en-US" dirty="0"/>
              <a:t>기본 회피 스킬과 함께 사용할 스킬 하나를 유저가 선택해 플레이 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시스템 </a:t>
            </a:r>
            <a:r>
              <a:rPr lang="ko-KR" altLang="en-US" dirty="0" err="1"/>
              <a:t>스텟을</a:t>
            </a:r>
            <a:r>
              <a:rPr lang="ko-KR" altLang="en-US" dirty="0"/>
              <a:t> 강화하면 스킬을 하나씩 획득할 수 있음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스킬 남용을 통해 </a:t>
            </a:r>
            <a:r>
              <a:rPr lang="ko-KR" altLang="en-US" sz="1400" b="1" dirty="0">
                <a:solidFill>
                  <a:srgbClr val="FF0000"/>
                </a:solidFill>
              </a:rPr>
              <a:t>게임 난이도가 감소하게 되는 것을 방지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점차 감소하는 체력을 통해 긴장감 조성</a:t>
            </a:r>
            <a:r>
              <a:rPr lang="en-US" altLang="ko-KR" dirty="0"/>
              <a:t> (</a:t>
            </a:r>
            <a:r>
              <a:rPr lang="ko-KR" altLang="en-US" dirty="0"/>
              <a:t>체력 회복 방식을 유저가 학습하게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스킬과 회피 기술을 통해 </a:t>
            </a:r>
            <a:r>
              <a:rPr lang="ko-KR" altLang="en-US" sz="1400" b="1" dirty="0">
                <a:solidFill>
                  <a:srgbClr val="FF0000"/>
                </a:solidFill>
              </a:rPr>
              <a:t>역동적인 전투</a:t>
            </a:r>
            <a:r>
              <a:rPr lang="ko-KR" altLang="en-US" dirty="0"/>
              <a:t>가 가능하도록 설계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버튼 개수를 줄이고 </a:t>
            </a:r>
            <a:r>
              <a:rPr lang="ko-KR" altLang="en-US" sz="1400" b="1" dirty="0">
                <a:solidFill>
                  <a:srgbClr val="FF0000"/>
                </a:solidFill>
              </a:rPr>
              <a:t>게임 시작전에 공략 방식을 고민</a:t>
            </a:r>
            <a:r>
              <a:rPr lang="ko-KR" altLang="en-US" dirty="0"/>
              <a:t>할 수 있는 요소로 스킬을 활용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D134C2-D5D3-4748-A90E-C2F914D4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782C3E-3177-48D5-8D5F-3DD706802C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C4C73C-0262-4287-A8BD-DC92BE3BFD8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30DA0951-2BCD-4252-AF41-6ACEA2A358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4" y="957375"/>
            <a:ext cx="4277742" cy="2103372"/>
          </a:xfrm>
          <a:prstGeom prst="rect">
            <a:avLst/>
          </a:prstGeom>
        </p:spPr>
      </p:pic>
      <p:pic>
        <p:nvPicPr>
          <p:cNvPr id="13" name="그림 12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9A1C7FE3-63B8-4F36-814F-9F396DE4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8" y="3305732"/>
            <a:ext cx="4275250" cy="27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7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E1E07-064D-4E9D-A6F0-B1BF15E484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소재로한 스킬 액션 </a:t>
            </a:r>
            <a:r>
              <a:rPr lang="en-US" altLang="ko-KR" dirty="0"/>
              <a:t>(</a:t>
            </a:r>
            <a:r>
              <a:rPr lang="ko-KR" altLang="en-US" dirty="0"/>
              <a:t>시간 정지</a:t>
            </a:r>
            <a:r>
              <a:rPr lang="en-US" altLang="ko-KR" dirty="0"/>
              <a:t>, </a:t>
            </a:r>
            <a:r>
              <a:rPr lang="ko-KR" altLang="en-US" dirty="0"/>
              <a:t>빠른 이동</a:t>
            </a:r>
            <a:r>
              <a:rPr lang="en-US" altLang="ko-KR" dirty="0"/>
              <a:t>, </a:t>
            </a:r>
            <a:r>
              <a:rPr lang="ko-KR" altLang="en-US" dirty="0"/>
              <a:t>되감기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몬스터의 공격을 스킬로 정지시켜 회피하거나 빠르게 움직여 뒤에서 기습하는 방식으로 게임이 진행됨</a:t>
            </a:r>
            <a:endParaRPr lang="en-US" altLang="ko-KR" dirty="0"/>
          </a:p>
          <a:p>
            <a:r>
              <a:rPr lang="ko-KR" altLang="en-US" dirty="0"/>
              <a:t>시간을 되감아 파괴되었던 구조물을 다시 되돌려 공격을 방어하기도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 </a:t>
            </a:r>
            <a:r>
              <a:rPr lang="ko-KR" altLang="en-US" dirty="0" err="1"/>
              <a:t>스텟</a:t>
            </a:r>
            <a:r>
              <a:rPr lang="ko-KR" altLang="en-US" dirty="0"/>
              <a:t> 중 시스템을 강화하면 스킬의 재사용 대기시간과 사용하는 체력 값이 감소한다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효과 적용 대상을 조이스틱을 활용해 선택하게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스킬 버튼을 누르게 되면 효과 적용 대상을 정할 때까지 게임이 일시 정지된다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유저가 스킬을 사용하며 시간을 조종하고 있다는 느낌을 받도록 하는 것이 목표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로그 </a:t>
            </a:r>
            <a:r>
              <a:rPr lang="ko-KR" altLang="en-US" sz="1400" b="1" dirty="0" err="1">
                <a:solidFill>
                  <a:srgbClr val="FF0000"/>
                </a:solidFill>
              </a:rPr>
              <a:t>라이크</a:t>
            </a:r>
            <a:r>
              <a:rPr lang="ko-KR" altLang="en-US" sz="1400" b="1" dirty="0">
                <a:solidFill>
                  <a:srgbClr val="FF0000"/>
                </a:solidFill>
              </a:rPr>
              <a:t> 게임에서 사용하지 않았던 컨셉의 스킬로 차별화 시도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59C4AB-DA07-4C76-973C-5911B40F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74C193-88D4-4F84-98C9-933ECD10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407306-95A4-4039-B70B-9D6EA4A4A39E}"/>
              </a:ext>
            </a:extLst>
          </p:cNvPr>
          <p:cNvGrpSpPr/>
          <p:nvPr/>
        </p:nvGrpSpPr>
        <p:grpSpPr>
          <a:xfrm>
            <a:off x="704591" y="778925"/>
            <a:ext cx="5211684" cy="5512557"/>
            <a:chOff x="710398" y="778924"/>
            <a:chExt cx="5410903" cy="572327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1965DC-C192-4A33-BFC8-A847B9ED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778924"/>
              <a:ext cx="2699158" cy="209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B8448CA-0C3C-4913-95B6-CF57AA1D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305727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0E37F72-B666-4885-A24F-D0CFB30EF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474855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BB7C2-AA9A-458F-895C-B7582F87F6AC}"/>
                </a:ext>
              </a:extLst>
            </p:cNvPr>
            <p:cNvSpPr txBox="1"/>
            <p:nvPr/>
          </p:nvSpPr>
          <p:spPr>
            <a:xfrm>
              <a:off x="1599123" y="2825508"/>
              <a:ext cx="363345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오버워치에서</a:t>
              </a:r>
              <a:r>
                <a:rPr lang="ko-KR" altLang="en-US" sz="1000" dirty="0"/>
                <a:t> 시간 이동 능력을 사용하는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트레이서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71A171-762C-4FEF-813D-D71524AB00CA}"/>
                </a:ext>
              </a:extLst>
            </p:cNvPr>
            <p:cNvSpPr txBox="1"/>
            <p:nvPr/>
          </p:nvSpPr>
          <p:spPr>
            <a:xfrm>
              <a:off x="1088189" y="4536038"/>
              <a:ext cx="4655321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카타나</a:t>
              </a:r>
              <a:r>
                <a:rPr lang="ko-KR" altLang="en-US" sz="1000" dirty="0"/>
                <a:t> 제로에서 시간을 느리게 만들어 적을 순식간에 처치하는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제로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7CD24B-5D72-44E3-9CC9-2D6AC83FB32F}"/>
                </a:ext>
              </a:extLst>
            </p:cNvPr>
            <p:cNvSpPr txBox="1"/>
            <p:nvPr/>
          </p:nvSpPr>
          <p:spPr>
            <a:xfrm>
              <a:off x="710398" y="6246568"/>
              <a:ext cx="541090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유저 캐릭터가 움직이면 적들도 함께 움직이는 상황에서 적을 </a:t>
              </a:r>
              <a:r>
                <a:rPr lang="ko-KR" altLang="en-US" sz="1000" dirty="0" err="1"/>
                <a:t>저치해야</a:t>
              </a:r>
              <a:r>
                <a:rPr lang="ko-KR" altLang="en-US" sz="1000" dirty="0"/>
                <a:t> 하는 게임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슈퍼 핫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E760A9-F3AD-447E-8C0B-519137BCE5B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35DD0-0EAC-4CE8-A2DC-82A9089F990C}"/>
              </a:ext>
            </a:extLst>
          </p:cNvPr>
          <p:cNvSpPr txBox="1"/>
          <p:nvPr/>
        </p:nvSpPr>
        <p:spPr>
          <a:xfrm>
            <a:off x="439934" y="807966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참고 게임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67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06147-9BBB-4EB3-856C-B8D88CB5A4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던전 진입 전 마을에서 업적을 확인 할 수 있다</a:t>
            </a:r>
            <a:r>
              <a:rPr lang="en-US" altLang="ko-KR" dirty="0"/>
              <a:t>. (</a:t>
            </a:r>
            <a:r>
              <a:rPr lang="ko-KR" altLang="en-US" dirty="0"/>
              <a:t>상시 퀘스트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방에서 해당 층에서 수행할 수 있는 퀘스트를 유저에게 지급한다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퀘스트를 클리어하면 게임 종료 보상에 추가 보상이 생긴다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퀘스트를 통해 던전을 탐험하고 몬스터를 처치하는 목적을 부여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캐릭터의 빠른 성장을 목적으로 하는 유저의 경우 퀘스트를 클리어 하기 위해 던전을 필수 적으로 탐험하게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추가 컨텐츠와 함께 활용할 수 있는 여지가 생긴다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FDF92F8-2FCE-4B1D-AF90-A925429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5982C4-BBAA-4B24-91EB-DB9067A8B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10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F5EB1B64-9500-42BC-B724-5C51CA84862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3" y="3589065"/>
            <a:ext cx="5560034" cy="262150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95EBDF-9DA5-4581-8E34-5764907457F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던그리드 퀘스트에 대한 이미지 검색결과">
            <a:extLst>
              <a:ext uri="{FF2B5EF4-FFF2-40B4-BE49-F238E27FC236}">
                <a16:creationId xmlns:a16="http://schemas.microsoft.com/office/drawing/2014/main" id="{E841C4F9-D506-42A7-8325-79177D884C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17133" r="17133" b="17133"/>
          <a:stretch/>
        </p:blipFill>
        <p:spPr bwMode="auto">
          <a:xfrm>
            <a:off x="1009851" y="832660"/>
            <a:ext cx="4457298" cy="248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2E62A96-8333-4B7D-A5D2-1BB6B51E940B}"/>
              </a:ext>
            </a:extLst>
          </p:cNvPr>
          <p:cNvSpPr/>
          <p:nvPr/>
        </p:nvSpPr>
        <p:spPr>
          <a:xfrm>
            <a:off x="4145293" y="1727113"/>
            <a:ext cx="519764" cy="475828"/>
          </a:xfrm>
          <a:prstGeom prst="wedgeRoundRectCallout">
            <a:avLst>
              <a:gd name="adj1" fmla="val -20833"/>
              <a:gd name="adj2" fmla="val 70591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</a:rPr>
              <a:t>!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2D678-A2A5-4A0B-80ED-A4A61A61D5A9}"/>
              </a:ext>
            </a:extLst>
          </p:cNvPr>
          <p:cNvSpPr txBox="1"/>
          <p:nvPr/>
        </p:nvSpPr>
        <p:spPr>
          <a:xfrm>
            <a:off x="2203062" y="3323723"/>
            <a:ext cx="316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마을 퀘스트를 통한 </a:t>
            </a:r>
            <a:r>
              <a:rPr lang="ko-KR" altLang="en-US" sz="1200"/>
              <a:t>업적 달성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5571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F04E4-A504-4E05-98E4-9995938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DD816-AE5D-4604-BE8E-0F3F9CF41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 기획 </a:t>
            </a:r>
            <a:r>
              <a:rPr lang="en-US" altLang="ko-KR" dirty="0"/>
              <a:t>&amp; </a:t>
            </a:r>
            <a:r>
              <a:rPr lang="ko-KR" altLang="en-US" dirty="0"/>
              <a:t>차별 요소 기획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F9348BD-DDF0-4848-942B-CE14D80E6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989537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플레이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조작을 통해 플랫폼의 단점을 보완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유저를 도와주는 보조 기능을 활용해 원활한 게임 플레이가 가능함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유저는 두개의 아이템을 바꿔가며 전투를 할 수 있으며 무기의 클래스가 두 종류이다</a:t>
                      </a:r>
                      <a:r>
                        <a:rPr lang="en-US" altLang="ko-KR" sz="1400" dirty="0"/>
                        <a:t>.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던전 속 돌발 상황에 유저가 즉각적으로 대처할 수 있도록 하는 것이 목적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무기의 등급과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방 등급에 따른 클리어 보상 차이로 던전 탐험의 동기 부여를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C5D2EF17-91E9-4E65-BD82-1C556D55A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168874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차별요소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시간을 소재로 게임을 진행하는 게임 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점차 줄어가는 생명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정지된 시간에서는 감소하지 않음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몬스터를 공격하면 시간 정지가 해제됨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초당 약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의 데미지 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정지된 시간을 활용해 공략 방식을 고민할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스킬 사용시 체력이 감소함으로 무분별한 스킬 남용을 막고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게임의 긴장감을 고조 시킬 수 있음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기본 회피 스킬을 활용해 제한적인 스킬 사용 대신 공격과 회피를 반복함으로 역동적인 전투가 가능해짐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조종을 주제로 한 스킬을 활용해 게임의 특징을 어필할 수 있음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기존 </a:t>
                      </a:r>
                      <a:r>
                        <a:rPr lang="ko-KR" altLang="en-US" sz="1400" dirty="0" err="1"/>
                        <a:t>로그라이크와</a:t>
                      </a:r>
                      <a:r>
                        <a:rPr lang="ko-KR" altLang="en-US" sz="1400" dirty="0"/>
                        <a:t> 다른 스타일의 전투 진행 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퀘스트와 업적을 통해 반복플레이의 지루함과 던전 탐험의 즐거움 더욱 크게 만들 수 있음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33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7D5E-8C12-4394-8BB7-0EE399F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간략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9EAB8-0F2F-4423-9FB0-7D93313D9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간략한 기획게임 설명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C17402-FB8A-4BEE-A4C1-63A57A1DB4CC}"/>
              </a:ext>
            </a:extLst>
          </p:cNvPr>
          <p:cNvGrpSpPr/>
          <p:nvPr/>
        </p:nvGrpSpPr>
        <p:grpSpPr>
          <a:xfrm>
            <a:off x="722422" y="1013931"/>
            <a:ext cx="5079046" cy="2856138"/>
            <a:chOff x="588987" y="1502268"/>
            <a:chExt cx="3760291" cy="2114552"/>
          </a:xfrm>
        </p:grpSpPr>
        <p:pic>
          <p:nvPicPr>
            <p:cNvPr id="5" name="그림 4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5526632B-5317-4174-83E0-4CE50F462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3" t="12763" r="12763" b="12763"/>
            <a:stretch/>
          </p:blipFill>
          <p:spPr>
            <a:xfrm>
              <a:off x="588987" y="1502268"/>
              <a:ext cx="3760291" cy="2114552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EF1E225-F988-4E17-8770-7A4F3E34D746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7EBA33-F5CF-4600-94BB-4806AE491E99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84E12CA-FAA7-4AD6-BC22-0CA53579E4D9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C7C4DD-9C07-43B3-8EC6-1EDB540A912E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5F90E-B8C5-4A69-AFE2-1CCA8D21F6CC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1B1E854-BB5F-435F-BF89-AAA91DFBB6A9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6A80B6-E027-4D11-B0E7-1AE961499A3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414B5B-47C9-4807-9B49-F6885439C799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C1E9F3-8BA5-4FF2-9D40-07FEA8C1B8C2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FB942E2-3F4A-468B-AE0D-7DA31AE4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51428"/>
              </p:ext>
            </p:extLst>
          </p:nvPr>
        </p:nvGraphicFramePr>
        <p:xfrm>
          <a:off x="457197" y="4005408"/>
          <a:ext cx="5609495" cy="2131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3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9264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16" name="표 8">
            <a:extLst>
              <a:ext uri="{FF2B5EF4-FFF2-40B4-BE49-F238E27FC236}">
                <a16:creationId xmlns:a16="http://schemas.microsoft.com/office/drawing/2014/main" id="{CB73AD3C-54D3-4ADB-8488-239113FAD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2676"/>
              </p:ext>
            </p:extLst>
          </p:nvPr>
        </p:nvGraphicFramePr>
        <p:xfrm>
          <a:off x="6096001" y="892724"/>
          <a:ext cx="5632938" cy="524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98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조작의 간소화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새로운 액션을 경험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392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E3E09-09C4-444D-903E-98D2867D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8A2B3-8588-4715-AD66-C57A877DA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스토리텔링 방식</a:t>
            </a: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DC0F76C7-6089-4868-920D-CB4DE855D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45652"/>
              </p:ext>
            </p:extLst>
          </p:nvPr>
        </p:nvGraphicFramePr>
        <p:xfrm>
          <a:off x="417711" y="806824"/>
          <a:ext cx="11356577" cy="549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4712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텍스트와 함께 사용되어 게임 내 스토리를 보다 정확하게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텍스트를 활용한 캐릭터 대사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</a:t>
                      </a:r>
                      <a:r>
                        <a:rPr lang="en-US" altLang="ko-KR" sz="1100" dirty="0"/>
                        <a:t>BGM, </a:t>
                      </a:r>
                      <a:r>
                        <a:rPr lang="ko-KR" altLang="en-US" sz="1100" dirty="0"/>
                        <a:t>공간 효과음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타격음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정리 상호작용 음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3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말 풍선을 이용해 캐릭터의 대사를 표현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 스토리 전달 방식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화면 아래에 텍스트 칸을 통해 스토리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플레이 중에 화면에 짧은 글로 유저에게 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캐릭터 소리 연출 다르게</a:t>
                      </a:r>
                      <a:endParaRPr lang="en-US" altLang="ko-KR" sz="11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기합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포효</a:t>
                      </a:r>
                      <a:endParaRPr lang="en-US" altLang="ko-KR" sz="11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/>
                        <a:t>장소에 맞는 소리 연출 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실험실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물방울 소리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공장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증기 소리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일반 공격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스킬 공격 </a:t>
                      </a:r>
                      <a:r>
                        <a:rPr lang="ko-KR" altLang="en-US" sz="1100" dirty="0" err="1"/>
                        <a:t>타격음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체력이 일정 치수 이하로 내려갈 시 경고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사망 시 피드백 효과 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23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가장 보편화된 스토리텔링 방식으로 유저 또한 거부감 없이 받아 들일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적절한 </a:t>
                      </a:r>
                      <a:r>
                        <a:rPr lang="ko-KR" altLang="en-US" sz="1200" dirty="0" err="1"/>
                        <a:t>스킵</a:t>
                      </a:r>
                      <a:r>
                        <a:rPr lang="ko-KR" altLang="en-US" sz="1200" dirty="0"/>
                        <a:t> 버튼이 필요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EA6EF6E-2F32-4D16-B0E2-9965716D64E4}"/>
              </a:ext>
            </a:extLst>
          </p:cNvPr>
          <p:cNvGrpSpPr/>
          <p:nvPr/>
        </p:nvGrpSpPr>
        <p:grpSpPr>
          <a:xfrm>
            <a:off x="1028460" y="1092473"/>
            <a:ext cx="10099508" cy="1513444"/>
            <a:chOff x="73661" y="683262"/>
            <a:chExt cx="12136119" cy="1818638"/>
          </a:xfrm>
        </p:grpSpPr>
        <p:pic>
          <p:nvPicPr>
            <p:cNvPr id="6" name="그림 8">
              <a:extLst>
                <a:ext uri="{FF2B5EF4-FFF2-40B4-BE49-F238E27FC236}">
                  <a16:creationId xmlns:a16="http://schemas.microsoft.com/office/drawing/2014/main" id="{F72D874A-E5AE-4C4C-B7B5-5B25520DD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462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9">
              <a:extLst>
                <a:ext uri="{FF2B5EF4-FFF2-40B4-BE49-F238E27FC236}">
                  <a16:creationId xmlns:a16="http://schemas.microsoft.com/office/drawing/2014/main" id="{FFE998EF-05A5-48A4-AC89-3817B0CB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420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말풍선: 사각형 7">
              <a:extLst>
                <a:ext uri="{FF2B5EF4-FFF2-40B4-BE49-F238E27FC236}">
                  <a16:creationId xmlns:a16="http://schemas.microsoft.com/office/drawing/2014/main" id="{DCE8A86E-B56B-483C-8B3E-1FB26EBAD45F}"/>
                </a:ext>
              </a:extLst>
            </p:cNvPr>
            <p:cNvSpPr/>
            <p:nvPr/>
          </p:nvSpPr>
          <p:spPr>
            <a:xfrm>
              <a:off x="3053080" y="764542"/>
              <a:ext cx="2702561" cy="1470659"/>
            </a:xfrm>
            <a:prstGeom prst="wedgeRectCallout">
              <a:avLst>
                <a:gd name="adj1" fmla="val -20081"/>
                <a:gd name="adj2" fmla="val 77341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9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18995373-025E-4084-BBB8-30F317423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1" y="683262"/>
              <a:ext cx="1788161" cy="1549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97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 등장 인물</a:t>
            </a: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1D947FA4-7F75-4EAE-819E-949DCE34D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81086"/>
              </p:ext>
            </p:extLst>
          </p:nvPr>
        </p:nvGraphicFramePr>
        <p:xfrm>
          <a:off x="441792" y="860611"/>
          <a:ext cx="11308416" cy="539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9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3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4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107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 등장 요소</a:t>
            </a:r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81035532-BADA-4A24-BD4D-2380D539A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15722"/>
              </p:ext>
            </p:extLst>
          </p:nvPr>
        </p:nvGraphicFramePr>
        <p:xfrm>
          <a:off x="440439" y="806825"/>
          <a:ext cx="11294678" cy="5488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1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1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사건의 발단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9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주인공을 돕는 박사만이 할 수 있는 기술 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7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100" dirty="0"/>
                        <a:t>를 스토리로 표현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 요소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해소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276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832B6-4D28-4ACB-9F7C-49A1FF9A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74FF3-9D29-4B32-8377-2CC73DED6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주인공 컨셉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5A1C9-45DA-44A3-AF35-72AFA8BCB882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2363C8-000B-45F5-8B7B-3C0F6765DE52}"/>
              </a:ext>
            </a:extLst>
          </p:cNvPr>
          <p:cNvGrpSpPr/>
          <p:nvPr/>
        </p:nvGrpSpPr>
        <p:grpSpPr>
          <a:xfrm>
            <a:off x="847222" y="674763"/>
            <a:ext cx="4501038" cy="2962182"/>
            <a:chOff x="1001960" y="716973"/>
            <a:chExt cx="5442846" cy="3581995"/>
          </a:xfrm>
        </p:grpSpPr>
        <p:grpSp>
          <p:nvGrpSpPr>
            <p:cNvPr id="25" name="그룹 10">
              <a:extLst>
                <a:ext uri="{FF2B5EF4-FFF2-40B4-BE49-F238E27FC236}">
                  <a16:creationId xmlns:a16="http://schemas.microsoft.com/office/drawing/2014/main" id="{B45812E0-03A3-4383-A64A-BEB65B98B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960" y="716973"/>
              <a:ext cx="3846216" cy="3308634"/>
              <a:chOff x="0" y="879231"/>
              <a:chExt cx="4024694" cy="3461826"/>
            </a:xfrm>
          </p:grpSpPr>
          <p:pic>
            <p:nvPicPr>
              <p:cNvPr id="30" name="그림 15" descr="남자, 쥐고있는, 물, 착용이(가) 표시된 사진&#10;&#10;자동 생성된 설명">
                <a:extLst>
                  <a:ext uri="{FF2B5EF4-FFF2-40B4-BE49-F238E27FC236}">
                    <a16:creationId xmlns:a16="http://schemas.microsoft.com/office/drawing/2014/main" id="{DF1065EC-6CF5-41D4-82E5-2EE6CB86FB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4993" y="879231"/>
                <a:ext cx="2449701" cy="3461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그림 16" descr="실외, 남자, 눈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90BCB0F3-25CE-4D17-8592-1A18A3A180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879231"/>
                <a:ext cx="2449006" cy="3461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4F8F41-066A-4435-9EE5-17561D34B3A1}"/>
                </a:ext>
              </a:extLst>
            </p:cNvPr>
            <p:cNvSpPr txBox="1"/>
            <p:nvPr/>
          </p:nvSpPr>
          <p:spPr bwMode="auto">
            <a:xfrm>
              <a:off x="1292054" y="4025711"/>
              <a:ext cx="1898568" cy="2732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latin typeface="+mn-lt"/>
                </a:rPr>
                <a:t>메인 정리 기본 디자인 컨셉</a:t>
              </a:r>
            </a:p>
          </p:txBody>
        </p:sp>
        <p:pic>
          <p:nvPicPr>
            <p:cNvPr id="27" name="그림 12" descr="시계이(가) 표시된 사진&#10;&#10;자동 생성된 설명">
              <a:extLst>
                <a:ext uri="{FF2B5EF4-FFF2-40B4-BE49-F238E27FC236}">
                  <a16:creationId xmlns:a16="http://schemas.microsoft.com/office/drawing/2014/main" id="{B189848C-88CF-4F37-93B5-8392ACD0B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" t="28915" r="35860" b="14697"/>
            <a:stretch>
              <a:fillRect/>
            </a:stretch>
          </p:blipFill>
          <p:spPr bwMode="auto">
            <a:xfrm>
              <a:off x="4857618" y="1233072"/>
              <a:ext cx="1587188" cy="213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07341F78-FEAE-4AFF-A3C9-481C81559573}"/>
                </a:ext>
              </a:extLst>
            </p:cNvPr>
            <p:cNvSpPr/>
            <p:nvPr/>
          </p:nvSpPr>
          <p:spPr bwMode="auto">
            <a:xfrm>
              <a:off x="4312802" y="2016084"/>
              <a:ext cx="773581" cy="590695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C6F2B6-6E50-4755-878D-934E5617CC78}"/>
                </a:ext>
              </a:extLst>
            </p:cNvPr>
            <p:cNvSpPr txBox="1"/>
            <p:nvPr/>
          </p:nvSpPr>
          <p:spPr>
            <a:xfrm>
              <a:off x="5459312" y="3233201"/>
              <a:ext cx="478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SD</a:t>
              </a:r>
              <a:r>
                <a:rPr lang="ko-KR" altLang="en-US" sz="1000" dirty="0">
                  <a:latin typeface="+mn-lt"/>
                </a:rPr>
                <a:t> 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14868-9A99-47E7-AC59-A815BB60789D}"/>
              </a:ext>
            </a:extLst>
          </p:cNvPr>
          <p:cNvGrpSpPr/>
          <p:nvPr/>
        </p:nvGrpSpPr>
        <p:grpSpPr>
          <a:xfrm>
            <a:off x="2240109" y="3342444"/>
            <a:ext cx="1996778" cy="2928034"/>
            <a:chOff x="7417167" y="908781"/>
            <a:chExt cx="2281058" cy="3344898"/>
          </a:xfrm>
        </p:grpSpPr>
        <p:pic>
          <p:nvPicPr>
            <p:cNvPr id="33" name="Picture 2" descr=" ">
              <a:extLst>
                <a:ext uri="{FF2B5EF4-FFF2-40B4-BE49-F238E27FC236}">
                  <a16:creationId xmlns:a16="http://schemas.microsoft.com/office/drawing/2014/main" id="{07E16194-0CCA-4419-95D7-AC1B4DB66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6439" b="7198"/>
            <a:stretch>
              <a:fillRect/>
            </a:stretch>
          </p:blipFill>
          <p:spPr bwMode="auto">
            <a:xfrm>
              <a:off x="7597112" y="908781"/>
              <a:ext cx="1921169" cy="288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2744A193-F94F-4F64-8DC3-4DF17AF6B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7167" y="3792558"/>
              <a:ext cx="2281058" cy="461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050" dirty="0">
                  <a:latin typeface="맑은 고딕" panose="020B0503020000020004" pitchFamily="50" charset="-127"/>
                </a:rPr>
                <a:t>튜토리얼 정리 디자인 컨셉</a:t>
              </a:r>
              <a:endParaRPr lang="en-US" altLang="ko-KR" sz="1050" dirty="0">
                <a:latin typeface="맑은 고딕" panose="020B0503020000020004" pitchFamily="50" charset="-127"/>
              </a:endParaRPr>
            </a:p>
            <a:p>
              <a:pPr eaLnBrk="1" hangingPunct="1"/>
              <a:r>
                <a:rPr lang="en-US" altLang="ko-KR" sz="1050" dirty="0">
                  <a:latin typeface="맑은 고딕" panose="020B0503020000020004" pitchFamily="50" charset="-127"/>
                </a:rPr>
                <a:t>- &gt; </a:t>
              </a:r>
              <a:r>
                <a:rPr lang="ko-KR" altLang="en-US" sz="1050" dirty="0">
                  <a:latin typeface="맑은 고딕" panose="020B0503020000020004" pitchFamily="50" charset="-127"/>
                </a:rPr>
                <a:t>이후 정리 코스튬으로 활용</a:t>
              </a:r>
            </a:p>
          </p:txBody>
        </p:sp>
      </p:grpSp>
      <p:graphicFrame>
        <p:nvGraphicFramePr>
          <p:cNvPr id="35" name="내용 개체 틀 34">
            <a:extLst>
              <a:ext uri="{FF2B5EF4-FFF2-40B4-BE49-F238E27FC236}">
                <a16:creationId xmlns:a16="http://schemas.microsoft.com/office/drawing/2014/main" id="{B9F40169-749C-4DAE-9B8F-5AA0A7989A2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058607"/>
              </p:ext>
            </p:extLst>
          </p:nvPr>
        </p:nvGraphicFramePr>
        <p:xfrm>
          <a:off x="6172200" y="785812"/>
          <a:ext cx="5562601" cy="55510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6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2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63743" marR="63743" marT="31867" marB="318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6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미래 기술을 가진 사이보그 군인</a:t>
                      </a:r>
                      <a:endParaRPr lang="en-US" altLang="ko-KR" sz="1600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미래의 기술과 과거의 기술이 합쳐진 형태의 신체</a:t>
                      </a:r>
                      <a:endParaRPr lang="en-US" altLang="ko-KR" sz="1600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시공간 장치를 부각시키는 디자인을 사용</a:t>
                      </a:r>
                      <a:endParaRPr lang="en-US" altLang="ko-KR" sz="1600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/>
                        <a:t>튜토리얼에서</a:t>
                      </a:r>
                      <a:r>
                        <a:rPr lang="ko-KR" altLang="en-US" sz="1600" dirty="0"/>
                        <a:t> 사용될 비슷하지만 조금 더 미래 기술이라고 생각할 만한 디자인의 코스튬 필요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63743" marR="63743" marT="31867" marB="31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255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832B6-4D28-4ACB-9F7C-49A1FF9A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74FF3-9D29-4B32-8377-2CC73DED6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최종 보스 컨셉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5A1C9-45DA-44A3-AF35-72AFA8BCB882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7F35E5-D4F1-4A9F-A172-460D537C3CB8}"/>
              </a:ext>
            </a:extLst>
          </p:cNvPr>
          <p:cNvGrpSpPr/>
          <p:nvPr/>
        </p:nvGrpSpPr>
        <p:grpSpPr>
          <a:xfrm>
            <a:off x="2209800" y="715430"/>
            <a:ext cx="2051223" cy="2715132"/>
            <a:chOff x="2752505" y="797859"/>
            <a:chExt cx="2051223" cy="2715132"/>
          </a:xfrm>
        </p:grpSpPr>
        <p:pic>
          <p:nvPicPr>
            <p:cNvPr id="9" name="그림 16" descr="남자, 착용, 타기, 오토바이이(가) 표시된 사진&#10;&#10;자동 생성된 설명">
              <a:extLst>
                <a:ext uri="{FF2B5EF4-FFF2-40B4-BE49-F238E27FC236}">
                  <a16:creationId xmlns:a16="http://schemas.microsoft.com/office/drawing/2014/main" id="{61D5C4A3-5B16-4EB5-9499-BCB66F284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505" y="797859"/>
              <a:ext cx="2051223" cy="2547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4F1A6400-1315-4841-A247-DF6C124A4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8153" y="3265402"/>
              <a:ext cx="1421500" cy="24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280">
                  <a:latin typeface="맑은 고딕" panose="020B0503020000020004" pitchFamily="50" charset="-127"/>
                </a:rPr>
                <a:t>대기 화면 </a:t>
              </a:r>
              <a:r>
                <a:rPr lang="en-US" altLang="ko-KR" sz="1280">
                  <a:latin typeface="맑은 고딕" panose="020B0503020000020004" pitchFamily="50" charset="-127"/>
                </a:rPr>
                <a:t>NPC </a:t>
              </a:r>
              <a:r>
                <a:rPr lang="ko-KR" altLang="en-US" sz="1280">
                  <a:latin typeface="맑은 고딕" panose="020B0503020000020004" pitchFamily="50" charset="-127"/>
                </a:rPr>
                <a:t>컨셉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27E74C-5506-4449-897C-204C4F28B4A6}"/>
              </a:ext>
            </a:extLst>
          </p:cNvPr>
          <p:cNvGrpSpPr/>
          <p:nvPr/>
        </p:nvGrpSpPr>
        <p:grpSpPr>
          <a:xfrm>
            <a:off x="1306720" y="3590560"/>
            <a:ext cx="4160375" cy="2204376"/>
            <a:chOff x="5272328" y="1061144"/>
            <a:chExt cx="4160375" cy="2204376"/>
          </a:xfrm>
        </p:grpSpPr>
        <p:pic>
          <p:nvPicPr>
            <p:cNvPr id="12" name="그림 11" descr="의류, 테이블, 책상, 앉아있는이(가) 표시된 사진&#10;&#10;자동 생성된 설명">
              <a:extLst>
                <a:ext uri="{FF2B5EF4-FFF2-40B4-BE49-F238E27FC236}">
                  <a16:creationId xmlns:a16="http://schemas.microsoft.com/office/drawing/2014/main" id="{106981AB-12BC-4767-A5FD-B1777DCEC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15" t="6528" r="6938" b="4584"/>
            <a:stretch>
              <a:fillRect/>
            </a:stretch>
          </p:blipFill>
          <p:spPr bwMode="auto">
            <a:xfrm>
              <a:off x="5272328" y="1061144"/>
              <a:ext cx="1198610" cy="1956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170DFD-085D-4601-80CE-AD7EF290C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9769" y="3017931"/>
              <a:ext cx="1096374" cy="24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280">
                  <a:latin typeface="맑은 고딕" panose="020B0503020000020004" pitchFamily="50" charset="-127"/>
                </a:rPr>
                <a:t>던전 보스 컨셉</a:t>
              </a:r>
            </a:p>
          </p:txBody>
        </p:sp>
        <p:pic>
          <p:nvPicPr>
            <p:cNvPr id="14" name="Picture 2" descr="관련 이미지">
              <a:extLst>
                <a:ext uri="{FF2B5EF4-FFF2-40B4-BE49-F238E27FC236}">
                  <a16:creationId xmlns:a16="http://schemas.microsoft.com/office/drawing/2014/main" id="{9E1E9F59-80C4-440C-B18C-4F0672A59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261" y="1600473"/>
              <a:ext cx="2653442" cy="115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A4F33F-4371-47E0-942B-1F82E41BE4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9343" y="2760729"/>
              <a:ext cx="1096374" cy="24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280">
                  <a:latin typeface="맑은 고딕" panose="020B0503020000020004" pitchFamily="50" charset="-127"/>
                </a:rPr>
                <a:t>최종 보스 컨셉</a:t>
              </a:r>
            </a:p>
          </p:txBody>
        </p:sp>
      </p:grpSp>
      <p:graphicFrame>
        <p:nvGraphicFramePr>
          <p:cNvPr id="16" name="내용 개체 틀 15">
            <a:extLst>
              <a:ext uri="{FF2B5EF4-FFF2-40B4-BE49-F238E27FC236}">
                <a16:creationId xmlns:a16="http://schemas.microsoft.com/office/drawing/2014/main" id="{35A222B9-1F93-4C03-8E63-1213FDCB06F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06526165"/>
              </p:ext>
            </p:extLst>
          </p:nvPr>
        </p:nvGraphicFramePr>
        <p:xfrm>
          <a:off x="6172201" y="786213"/>
          <a:ext cx="5562602" cy="553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84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741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공격 무기를 통해 전투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51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513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832B6-4D28-4ACB-9F7C-49A1FF9A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74FF3-9D29-4B32-8377-2CC73DED6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보스</a:t>
            </a:r>
            <a:r>
              <a:rPr lang="en-US" altLang="ko-KR" dirty="0"/>
              <a:t>/</a:t>
            </a:r>
            <a:r>
              <a:rPr lang="ko-KR" altLang="en-US" dirty="0"/>
              <a:t>몬스터 컨셉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5A1C9-45DA-44A3-AF35-72AFA8BCB882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8CAD2A-E216-49CB-A091-ED399C0C32DD}"/>
              </a:ext>
            </a:extLst>
          </p:cNvPr>
          <p:cNvGrpSpPr/>
          <p:nvPr/>
        </p:nvGrpSpPr>
        <p:grpSpPr>
          <a:xfrm>
            <a:off x="1365980" y="853359"/>
            <a:ext cx="3745036" cy="2649084"/>
            <a:chOff x="1147946" y="1075381"/>
            <a:chExt cx="4314909" cy="305218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582CA4-3D2E-425B-BDE4-0330EDA44B12}"/>
                </a:ext>
              </a:extLst>
            </p:cNvPr>
            <p:cNvGrpSpPr/>
            <p:nvPr/>
          </p:nvGrpSpPr>
          <p:grpSpPr>
            <a:xfrm>
              <a:off x="1147946" y="1075381"/>
              <a:ext cx="1859124" cy="3012897"/>
              <a:chOff x="1147946" y="1114673"/>
              <a:chExt cx="1859124" cy="3012897"/>
            </a:xfrm>
          </p:grpSpPr>
          <p:pic>
            <p:nvPicPr>
              <p:cNvPr id="13" name="그림 9" descr="의류, 남자, 녹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89754CEF-B4EF-4F41-BFAD-6C7349F741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7946" y="1114673"/>
                <a:ext cx="1859124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2E78E-766D-42B1-A0E3-3F096B9FF067}"/>
                  </a:ext>
                </a:extLst>
              </p:cNvPr>
              <p:cNvSpPr txBox="1"/>
              <p:nvPr/>
            </p:nvSpPr>
            <p:spPr bwMode="auto">
              <a:xfrm>
                <a:off x="1293423" y="3798569"/>
                <a:ext cx="1376931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화학 </a:t>
                </a:r>
                <a:r>
                  <a:rPr lang="en-US" altLang="ko-KR" sz="1200" dirty="0">
                    <a:latin typeface="+mn-lt"/>
                  </a:rPr>
                  <a:t>or</a:t>
                </a:r>
                <a:r>
                  <a:rPr lang="ko-KR" altLang="en-US" sz="1200" dirty="0">
                    <a:latin typeface="+mn-lt"/>
                  </a:rPr>
                  <a:t> 에너지</a:t>
                </a:r>
                <a:endParaRPr lang="en-US" altLang="ko-KR" sz="1200" dirty="0">
                  <a:latin typeface="+mn-lt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8FEE025-6109-4A30-91F0-7796F44D8CEE}"/>
                </a:ext>
              </a:extLst>
            </p:cNvPr>
            <p:cNvGrpSpPr/>
            <p:nvPr/>
          </p:nvGrpSpPr>
          <p:grpSpPr>
            <a:xfrm>
              <a:off x="3454295" y="1114673"/>
              <a:ext cx="2008560" cy="3012897"/>
              <a:chOff x="3454295" y="1114673"/>
              <a:chExt cx="2008560" cy="3012897"/>
            </a:xfrm>
          </p:grpSpPr>
          <p:pic>
            <p:nvPicPr>
              <p:cNvPr id="11" name="그림 10" descr="남자, 자전거, 쥐고있는, 타기이(가) 표시된 사진&#10;&#10;자동 생성된 설명">
                <a:extLst>
                  <a:ext uri="{FF2B5EF4-FFF2-40B4-BE49-F238E27FC236}">
                    <a16:creationId xmlns:a16="http://schemas.microsoft.com/office/drawing/2014/main" id="{316DC1E3-E488-44DF-BD17-C04BFB1E12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4295" y="1114673"/>
                <a:ext cx="2008560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D8EA5-0110-4579-A69E-01FF8C6A38F5}"/>
                  </a:ext>
                </a:extLst>
              </p:cNvPr>
              <p:cNvSpPr txBox="1"/>
              <p:nvPr/>
            </p:nvSpPr>
            <p:spPr bwMode="auto">
              <a:xfrm>
                <a:off x="3652379" y="3798569"/>
                <a:ext cx="1104668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전기 </a:t>
                </a:r>
                <a:r>
                  <a:rPr lang="en-US" altLang="ko-KR" sz="1200" dirty="0">
                    <a:latin typeface="+mn-lt"/>
                  </a:rPr>
                  <a:t>/ </a:t>
                </a:r>
                <a:r>
                  <a:rPr lang="ko-KR" altLang="en-US" sz="1200" dirty="0">
                    <a:latin typeface="+mn-lt"/>
                  </a:rPr>
                  <a:t>전자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2012B0-1E50-4A27-ABD3-C0055344F2B1}"/>
              </a:ext>
            </a:extLst>
          </p:cNvPr>
          <p:cNvGrpSpPr/>
          <p:nvPr/>
        </p:nvGrpSpPr>
        <p:grpSpPr>
          <a:xfrm>
            <a:off x="1518954" y="3509649"/>
            <a:ext cx="3447682" cy="2780056"/>
            <a:chOff x="5910080" y="1114673"/>
            <a:chExt cx="3736442" cy="30128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81DB395-CAEB-454D-A996-0DFADEABC63C}"/>
                </a:ext>
              </a:extLst>
            </p:cNvPr>
            <p:cNvGrpSpPr/>
            <p:nvPr/>
          </p:nvGrpSpPr>
          <p:grpSpPr>
            <a:xfrm>
              <a:off x="5910080" y="1114673"/>
              <a:ext cx="1798872" cy="3012897"/>
              <a:chOff x="5910080" y="1114673"/>
              <a:chExt cx="1798872" cy="3012897"/>
            </a:xfrm>
          </p:grpSpPr>
          <p:pic>
            <p:nvPicPr>
              <p:cNvPr id="20" name="그림 11" descr="앉아있는, 케이크, 서있는, 남자이(가) 표시된 사진&#10;&#10;자동 생성된 설명">
                <a:extLst>
                  <a:ext uri="{FF2B5EF4-FFF2-40B4-BE49-F238E27FC236}">
                    <a16:creationId xmlns:a16="http://schemas.microsoft.com/office/drawing/2014/main" id="{8BC10551-2E0C-46C7-BC7F-7E062ED33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080" y="1114673"/>
                <a:ext cx="1798872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9DFCF-B423-400F-87B0-D6BC406A64A5}"/>
                  </a:ext>
                </a:extLst>
              </p:cNvPr>
              <p:cNvSpPr txBox="1"/>
              <p:nvPr/>
            </p:nvSpPr>
            <p:spPr bwMode="auto">
              <a:xfrm>
                <a:off x="6511542" y="3798569"/>
                <a:ext cx="584891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기계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FE0BD93-79BA-437D-8267-619FA2D4A998}"/>
                </a:ext>
              </a:extLst>
            </p:cNvPr>
            <p:cNvGrpSpPr/>
            <p:nvPr/>
          </p:nvGrpSpPr>
          <p:grpSpPr>
            <a:xfrm>
              <a:off x="8156177" y="1114673"/>
              <a:ext cx="1490345" cy="3012897"/>
              <a:chOff x="8156177" y="1114673"/>
              <a:chExt cx="1490345" cy="3012897"/>
            </a:xfrm>
          </p:grpSpPr>
          <p:pic>
            <p:nvPicPr>
              <p:cNvPr id="18" name="그림 12" descr="의류, 사람, 남자, 눈이(가) 표시된 사진&#10;&#10;자동 생성된 설명">
                <a:extLst>
                  <a:ext uri="{FF2B5EF4-FFF2-40B4-BE49-F238E27FC236}">
                    <a16:creationId xmlns:a16="http://schemas.microsoft.com/office/drawing/2014/main" id="{CC59B0B7-5528-4B32-976D-38D990F589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6177" y="1114673"/>
                <a:ext cx="1490345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34F93A-8291-45AB-8A31-310E994A59CF}"/>
                  </a:ext>
                </a:extLst>
              </p:cNvPr>
              <p:cNvSpPr txBox="1"/>
              <p:nvPr/>
            </p:nvSpPr>
            <p:spPr bwMode="auto">
              <a:xfrm>
                <a:off x="8603851" y="3798569"/>
                <a:ext cx="584891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생명</a:t>
                </a:r>
              </a:p>
            </p:txBody>
          </p:sp>
        </p:grpSp>
      </p:grpSp>
      <p:graphicFrame>
        <p:nvGraphicFramePr>
          <p:cNvPr id="31" name="내용 개체 틀 30">
            <a:extLst>
              <a:ext uri="{FF2B5EF4-FFF2-40B4-BE49-F238E27FC236}">
                <a16:creationId xmlns:a16="http://schemas.microsoft.com/office/drawing/2014/main" id="{609194CA-AA21-4499-8F79-F4B4863BD24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8437181"/>
              </p:ext>
            </p:extLst>
          </p:nvPr>
        </p:nvGraphicFramePr>
        <p:xfrm>
          <a:off x="6172200" y="785813"/>
          <a:ext cx="5562601" cy="546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4092" marR="84092" marT="42047" marB="420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083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개조한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4092" marR="84092" marT="42047" marB="420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6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1ED0816F-E7E9-46F5-934C-8CDA745F2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08397"/>
              </p:ext>
            </p:extLst>
          </p:nvPr>
        </p:nvGraphicFramePr>
        <p:xfrm>
          <a:off x="477550" y="797859"/>
          <a:ext cx="11252144" cy="5477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7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4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782">
                <a:tc rowSpan="2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17433" marR="117433" marT="58708" marB="58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3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17433" marR="117433" marT="58708" marB="58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8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49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7A1DB83-902C-4102-996A-DAD4233C03B7}"/>
              </a:ext>
            </a:extLst>
          </p:cNvPr>
          <p:cNvGrpSpPr/>
          <p:nvPr/>
        </p:nvGrpSpPr>
        <p:grpSpPr>
          <a:xfrm>
            <a:off x="768583" y="871301"/>
            <a:ext cx="6035210" cy="3466985"/>
            <a:chOff x="-480058" y="284480"/>
            <a:chExt cx="7452360" cy="4422143"/>
          </a:xfrm>
        </p:grpSpPr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F3676CDA-DB10-46FD-B4EC-287359D36A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10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E383A0BF-7763-4DC5-A650-7BA0E19BE5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38C976D-B772-4B2E-8DA3-64E5CC301FC9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1674D57-B670-4B64-9D55-18250555B4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75769559-36BF-4A6B-A7F6-A2DDDC8473F7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4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FDC4E683-3977-43CF-9475-A4AD4C485A49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solidFill>
                        <a:schemeClr val="tx1"/>
                      </a:solidFill>
                    </a:rPr>
                    <a:t>체력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93F9DB5-E604-432F-8C79-3BB9AF231E87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5F00050-3336-45E0-A685-72CF0DE16730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426B8E1-26AC-4443-9814-48456A2EAC44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CD6246C-0CD0-4D17-8CAE-2221326764B8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D2D7B29-94C0-4F9A-8FEA-03B4A8300C2F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B562951-FC9A-4463-B20D-76458845E57A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9BF59D6-C13E-4B44-96FE-2AB74A396FAC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20" name="말풍선: 타원형 19">
                <a:extLst>
                  <a:ext uri="{FF2B5EF4-FFF2-40B4-BE49-F238E27FC236}">
                    <a16:creationId xmlns:a16="http://schemas.microsoft.com/office/drawing/2014/main" id="{7823DAEE-2A63-494B-B9CB-683729CD9D90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2A8933-CF28-498C-BE77-8A7C7D3D45D6}"/>
                </a:ext>
              </a:extLst>
            </p:cNvPr>
            <p:cNvSpPr/>
            <p:nvPr/>
          </p:nvSpPr>
          <p:spPr>
            <a:xfrm>
              <a:off x="-393698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C70B63E-EA94-4CEB-B06E-97F4E572AEA0}"/>
                </a:ext>
              </a:extLst>
            </p:cNvPr>
            <p:cNvSpPr/>
            <p:nvPr/>
          </p:nvSpPr>
          <p:spPr>
            <a:xfrm>
              <a:off x="5458462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AD902FE-5228-4407-B4C7-8C831963DDE1}"/>
                </a:ext>
              </a:extLst>
            </p:cNvPr>
            <p:cNvSpPr/>
            <p:nvPr/>
          </p:nvSpPr>
          <p:spPr>
            <a:xfrm>
              <a:off x="6116322" y="2669542"/>
              <a:ext cx="647700" cy="74929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787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D423A7F7-3012-4A8E-8B90-AF2E86B57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294524"/>
              </p:ext>
            </p:extLst>
          </p:nvPr>
        </p:nvGraphicFramePr>
        <p:xfrm>
          <a:off x="433381" y="824755"/>
          <a:ext cx="11325238" cy="5411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0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4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444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7624" marR="107624" marT="53804" marB="53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07624" marR="107624" marT="53804" marB="53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8457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7223942-D0B2-4840-9AA1-CEB5C953BA25}"/>
              </a:ext>
            </a:extLst>
          </p:cNvPr>
          <p:cNvGrpSpPr/>
          <p:nvPr/>
        </p:nvGrpSpPr>
        <p:grpSpPr>
          <a:xfrm>
            <a:off x="930161" y="898197"/>
            <a:ext cx="5712054" cy="3378094"/>
            <a:chOff x="-586739" y="142242"/>
            <a:chExt cx="7559041" cy="4470398"/>
          </a:xfrm>
        </p:grpSpPr>
        <p:grpSp>
          <p:nvGrpSpPr>
            <p:cNvPr id="6" name="그룹 9">
              <a:extLst>
                <a:ext uri="{FF2B5EF4-FFF2-40B4-BE49-F238E27FC236}">
                  <a16:creationId xmlns:a16="http://schemas.microsoft.com/office/drawing/2014/main" id="{556BD907-14DC-465D-9B15-9201EBCCAE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9" name="그림 10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52CA54BD-FB64-4879-9A8B-3674BB9DC9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0CAD031-7800-4326-80DB-04F6FDE4EDCA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1" name="그룹 12">
                <a:extLst>
                  <a:ext uri="{FF2B5EF4-FFF2-40B4-BE49-F238E27FC236}">
                    <a16:creationId xmlns:a16="http://schemas.microsoft.com/office/drawing/2014/main" id="{714CFEED-6AE1-4D14-B9BE-C3017B2A4D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2FA66E05-6966-4125-8F6C-7124678920A5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BCB31CCA-3DC0-4D57-8C31-FB6B1981E183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90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407FC18-70F8-448A-B534-F59E00DCF2C5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AA370BCD-6920-42B3-99A8-D9F711E04578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8481D8C-4C26-4D09-BCE1-DEEBBC42F2B8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B0AC9A35-6FA8-4A38-AF73-A25180C26C41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D6E53B1-9B4A-4F62-8153-BC2A5BB52F46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721C0D92-DF4E-405F-A14D-C6FBAF523B4D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>
                    <a:solidFill>
                      <a:schemeClr val="bg1"/>
                    </a:solidFill>
                  </a:rPr>
                  <a:t>공격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AF10C91-4B4E-4D15-9FFC-8BD81B7F6F09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9" name="말풍선: 타원형 18">
                <a:extLst>
                  <a:ext uri="{FF2B5EF4-FFF2-40B4-BE49-F238E27FC236}">
                    <a16:creationId xmlns:a16="http://schemas.microsoft.com/office/drawing/2014/main" id="{363ABDA1-F978-40FC-A10A-1926A41B0E98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EA3C07D-89A7-4FBD-B090-802038CF21AE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80CFB65-251C-4388-A6BF-3485720DC213}"/>
                </a:ext>
              </a:extLst>
            </p:cNvPr>
            <p:cNvSpPr/>
            <p:nvPr/>
          </p:nvSpPr>
          <p:spPr>
            <a:xfrm>
              <a:off x="-586739" y="142242"/>
              <a:ext cx="2095500" cy="94742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14C2F19-5732-4557-91F8-807367EA59F2}"/>
                </a:ext>
              </a:extLst>
            </p:cNvPr>
            <p:cNvSpPr/>
            <p:nvPr/>
          </p:nvSpPr>
          <p:spPr>
            <a:xfrm>
              <a:off x="4617720" y="3434081"/>
              <a:ext cx="833120" cy="944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9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62F2632A-B2C1-47F5-878A-59394B057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32291"/>
              </p:ext>
            </p:extLst>
          </p:nvPr>
        </p:nvGraphicFramePr>
        <p:xfrm>
          <a:off x="438873" y="815789"/>
          <a:ext cx="11299008" cy="543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4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749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6967" marR="106967" marT="53472" marB="5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 err="1"/>
                        <a:t>콜로니의</a:t>
                      </a:r>
                      <a:r>
                        <a:rPr lang="ko-KR" altLang="en-US" sz="1300" dirty="0"/>
                        <a:t> 중심부에 도착한 주인공은 마지막으로 살아남은 동료와 함께 작전을 마무리 하려고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몬스터의 공격에 실패하고 동료의 대사를 통해 스킬을 사용하는 방법을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공격에 성공하면 밝은 빛을 내며 시간대가 변경된다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106967" marR="106967" marT="53472" marB="5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4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735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스킬의 사용방법을 익히는 튜토리얼을 진행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앞으로 주인공의 이야기 시점이 과거로 가는 이유를 스토리를 통해 전달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dirty="0"/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42353BA-CAB6-4F4C-8D39-F107F488CCB5}"/>
              </a:ext>
            </a:extLst>
          </p:cNvPr>
          <p:cNvGrpSpPr/>
          <p:nvPr/>
        </p:nvGrpSpPr>
        <p:grpSpPr>
          <a:xfrm>
            <a:off x="812342" y="889231"/>
            <a:ext cx="5947692" cy="3454282"/>
            <a:chOff x="-480058" y="284480"/>
            <a:chExt cx="7452360" cy="4328160"/>
          </a:xfrm>
        </p:grpSpPr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A8EB3521-8F84-4B5A-B230-5ABBF32A89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8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06675957-A31D-4E73-AE57-8E820CF88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7F2307-A1C2-4AE5-96E4-84D89521CE8E}"/>
                  </a:ext>
                </a:extLst>
              </p:cNvPr>
              <p:cNvSpPr/>
              <p:nvPr/>
            </p:nvSpPr>
            <p:spPr>
              <a:xfrm>
                <a:off x="3109120" y="2355912"/>
                <a:ext cx="387227" cy="6969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0" name="그룹 11">
                <a:extLst>
                  <a:ext uri="{FF2B5EF4-FFF2-40B4-BE49-F238E27FC236}">
                    <a16:creationId xmlns:a16="http://schemas.microsoft.com/office/drawing/2014/main" id="{AB446177-AD3B-497B-AD8D-B90E2C9487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19" name="사각형: 잘린 대각선 방향 모서리 18">
                  <a:extLst>
                    <a:ext uri="{FF2B5EF4-FFF2-40B4-BE49-F238E27FC236}">
                      <a16:creationId xmlns:a16="http://schemas.microsoft.com/office/drawing/2014/main" id="{BE57FD3A-7882-4D85-AD73-B1DCAF8F6EC1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0" name="사각형: 잘린 대각선 방향 모서리 19">
                  <a:extLst>
                    <a:ext uri="{FF2B5EF4-FFF2-40B4-BE49-F238E27FC236}">
                      <a16:creationId xmlns:a16="http://schemas.microsoft.com/office/drawing/2014/main" id="{0D5D6A71-9F0C-43E8-A1DF-DB4A28EF28C8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5D2B9C0-5534-4319-9576-2348594B6F76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0D4ACD-4660-4211-AA0C-876310C0D767}"/>
                  </a:ext>
                </a:extLst>
              </p:cNvPr>
              <p:cNvSpPr/>
              <p:nvPr/>
            </p:nvSpPr>
            <p:spPr>
              <a:xfrm>
                <a:off x="969851" y="1684373"/>
                <a:ext cx="1210876" cy="2176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보스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3E3BCFC-2A70-4D86-A233-3C2D39AB41E2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DDBAE01-12BA-4279-84BB-55307D38E6F2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82A47937-A166-495C-87F9-77678885901D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6" name="말풍선: 타원형 15">
                <a:extLst>
                  <a:ext uri="{FF2B5EF4-FFF2-40B4-BE49-F238E27FC236}">
                    <a16:creationId xmlns:a16="http://schemas.microsoft.com/office/drawing/2014/main" id="{A80A1B55-1BBE-4190-94A6-7C9F2B1DF473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094C557-8AB8-4E3A-8D3B-8CC4CA5913CF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A0721F4-87A6-44E4-9FEE-E9167B0A4041}"/>
                  </a:ext>
                </a:extLst>
              </p:cNvPr>
              <p:cNvSpPr/>
              <p:nvPr/>
            </p:nvSpPr>
            <p:spPr>
              <a:xfrm>
                <a:off x="4543763" y="2781379"/>
                <a:ext cx="377705" cy="3794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스킬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B4D6FCA-20F7-4751-90B8-811E221A830A}"/>
                </a:ext>
              </a:extLst>
            </p:cNvPr>
            <p:cNvSpPr/>
            <p:nvPr/>
          </p:nvSpPr>
          <p:spPr>
            <a:xfrm>
              <a:off x="5184141" y="2598421"/>
              <a:ext cx="833120" cy="94741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31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700DC356-443C-46A5-B8B6-4005CB8C1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28428"/>
              </p:ext>
            </p:extLst>
          </p:nvPr>
        </p:nvGraphicFramePr>
        <p:xfrm>
          <a:off x="452133" y="804897"/>
          <a:ext cx="11287734" cy="5479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9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38">
                <a:tc rowSpan="2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20268" marR="120268" marT="60126" marB="60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400" dirty="0" err="1"/>
                        <a:t>알게됨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이후 박사의 대사를 통해 앞으로 유저가 할 수 있는 것들을 소개 받는다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포탈을 통해 유저가 전투를 진행하러 이동할 수 있음을 학습한다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120268" marR="120268" marT="60126" marB="60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93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의도</a:t>
                      </a:r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963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앞으로 유저가 즐길 수 있는 컨텐츠를 어디에 무엇이 있는지 알려주는 튜토리얼을 진행</a:t>
                      </a:r>
                      <a:endParaRPr lang="en-US" altLang="ko-KR" sz="1400" dirty="0"/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9DA3B8D-3175-4CF5-88E2-BFBA9D50BA51}"/>
              </a:ext>
            </a:extLst>
          </p:cNvPr>
          <p:cNvGrpSpPr/>
          <p:nvPr/>
        </p:nvGrpSpPr>
        <p:grpSpPr>
          <a:xfrm>
            <a:off x="663603" y="988771"/>
            <a:ext cx="6245170" cy="3312188"/>
            <a:chOff x="-614679" y="558801"/>
            <a:chExt cx="7404101" cy="3926839"/>
          </a:xfrm>
        </p:grpSpPr>
        <p:pic>
          <p:nvPicPr>
            <p:cNvPr id="6" name="Picture 2" descr="7.png">
              <a:extLst>
                <a:ext uri="{FF2B5EF4-FFF2-40B4-BE49-F238E27FC236}">
                  <a16:creationId xmlns:a16="http://schemas.microsoft.com/office/drawing/2014/main" id="{ACF93CD5-B757-47F6-ADCC-2678C9EE1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-614679" y="558801"/>
              <a:ext cx="7404101" cy="3926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5583016-0C73-478F-8947-D172BB467149}"/>
                </a:ext>
              </a:extLst>
            </p:cNvPr>
            <p:cNvSpPr/>
            <p:nvPr/>
          </p:nvSpPr>
          <p:spPr>
            <a:xfrm>
              <a:off x="-614678" y="2613662"/>
              <a:ext cx="426720" cy="6172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01CBE-7E1A-4FFA-8154-469AE64D5033}"/>
                </a:ext>
              </a:extLst>
            </p:cNvPr>
            <p:cNvSpPr/>
            <p:nvPr/>
          </p:nvSpPr>
          <p:spPr>
            <a:xfrm>
              <a:off x="2778762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9CC2B5-4F6A-4CBE-90CE-9C7B19C90792}"/>
                </a:ext>
              </a:extLst>
            </p:cNvPr>
            <p:cNvSpPr/>
            <p:nvPr/>
          </p:nvSpPr>
          <p:spPr>
            <a:xfrm>
              <a:off x="3982720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3A308FA-1894-4777-B55C-9A77F91C9546}"/>
                </a:ext>
              </a:extLst>
            </p:cNvPr>
            <p:cNvSpPr/>
            <p:nvPr/>
          </p:nvSpPr>
          <p:spPr>
            <a:xfrm>
              <a:off x="2672082" y="896622"/>
              <a:ext cx="1450340" cy="949960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3E29F67-DFC9-4FCB-81BB-74AEB8E3AF5A}"/>
                </a:ext>
              </a:extLst>
            </p:cNvPr>
            <p:cNvSpPr/>
            <p:nvPr/>
          </p:nvSpPr>
          <p:spPr>
            <a:xfrm>
              <a:off x="-332738" y="3225802"/>
              <a:ext cx="944880" cy="947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5543104-192F-4FBC-B83A-CF8EC8FDA123}"/>
                </a:ext>
              </a:extLst>
            </p:cNvPr>
            <p:cNvSpPr/>
            <p:nvPr/>
          </p:nvSpPr>
          <p:spPr>
            <a:xfrm>
              <a:off x="3876040" y="2049782"/>
              <a:ext cx="833120" cy="1198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62854AD-9A23-4C49-A6BA-71D37ADDB80A}"/>
                </a:ext>
              </a:extLst>
            </p:cNvPr>
            <p:cNvSpPr/>
            <p:nvPr/>
          </p:nvSpPr>
          <p:spPr>
            <a:xfrm>
              <a:off x="5438142" y="3248661"/>
              <a:ext cx="1000759" cy="1003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공격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CCC6D9-279B-41C8-A28E-1D03DEEED2BE}"/>
                </a:ext>
              </a:extLst>
            </p:cNvPr>
            <p:cNvSpPr/>
            <p:nvPr/>
          </p:nvSpPr>
          <p:spPr>
            <a:xfrm>
              <a:off x="5753101" y="2613661"/>
              <a:ext cx="1000759" cy="406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포탈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C691561-6415-4A09-B734-6B7BA2F5D5EA}"/>
                </a:ext>
              </a:extLst>
            </p:cNvPr>
            <p:cNvSpPr/>
            <p:nvPr/>
          </p:nvSpPr>
          <p:spPr>
            <a:xfrm>
              <a:off x="5836921" y="2522221"/>
              <a:ext cx="833120" cy="58927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8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8DD50-A361-44CC-B4F4-098292A09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년대 출시한 </a:t>
            </a:r>
            <a:r>
              <a:rPr lang="en-US" altLang="ko-KR" sz="1400" b="1" dirty="0">
                <a:solidFill>
                  <a:srgbClr val="FF0000"/>
                </a:solidFill>
              </a:rPr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로그</a:t>
            </a:r>
            <a:r>
              <a:rPr lang="en-US" altLang="ko-KR" sz="1400" b="1" dirty="0">
                <a:solidFill>
                  <a:srgbClr val="FF0000"/>
                </a:solidFill>
              </a:rPr>
              <a:t>’</a:t>
            </a:r>
            <a:r>
              <a:rPr lang="ko-KR" altLang="en-US" sz="1400" b="1" dirty="0">
                <a:solidFill>
                  <a:srgbClr val="FF0000"/>
                </a:solidFill>
              </a:rPr>
              <a:t>라는 게임을 시초로 그것과 유사한 게임</a:t>
            </a:r>
            <a:r>
              <a:rPr lang="ko-KR" altLang="en-US" dirty="0"/>
              <a:t>을 하나의 장르로 부르는 이름이다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 </a:t>
            </a:r>
            <a:r>
              <a:rPr lang="ko-KR" altLang="en-US" dirty="0" err="1"/>
              <a:t>라이크의</a:t>
            </a:r>
            <a:r>
              <a:rPr lang="ko-KR" altLang="en-US" dirty="0"/>
              <a:t> 핵심 요소를 </a:t>
            </a:r>
            <a:r>
              <a:rPr lang="en-US" altLang="ko-KR" dirty="0"/>
              <a:t>4</a:t>
            </a:r>
            <a:r>
              <a:rPr lang="ko-KR" altLang="en-US" dirty="0"/>
              <a:t>가지로 설명한다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죽음의 페널티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랜덤요소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식별 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자원 관리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게임의 큰 특징으로 죽음의 페널티가 다른 게임에 비해 크며 던전의 내부 환경이 플레이 하면서 매번 변경되는 점을 통해 흥미를 잃지 않고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유저에게 전달하는 정보는 최소한으로 제한해 유저가 직접 경험해 학습하도록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게임과 달리 캐릭터 체력 이외에 관리해야 하는 수치가 있어 플레이 과정에 매우 빠르게 진행된다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모티브 게임을 통해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어떻게 활용하는지 알아보고자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23BBB-5478-4B03-B045-3CFBF29E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4A54E4-78EA-46F6-AAF9-A7D2F4874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</a:t>
            </a:r>
            <a:r>
              <a:rPr lang="ko-KR" altLang="en-US" dirty="0" err="1"/>
              <a:t>장르란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F9A612A3-5AEC-403E-A9EA-766B8DF2DAF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0912"/>
            <a:ext cx="5562600" cy="25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13">
            <a:extLst>
              <a:ext uri="{FF2B5EF4-FFF2-40B4-BE49-F238E27FC236}">
                <a16:creationId xmlns:a16="http://schemas.microsoft.com/office/drawing/2014/main" id="{39732B15-9CDF-452C-8777-326458DADDF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63491"/>
            <a:ext cx="5562600" cy="26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E53C7F9D-3C53-4DBD-8C8D-FE16EAD38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89989"/>
              </p:ext>
            </p:extLst>
          </p:nvPr>
        </p:nvGraphicFramePr>
        <p:xfrm>
          <a:off x="467613" y="824754"/>
          <a:ext cx="11256773" cy="546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9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181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18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69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DBC678-651D-4D63-A247-F095E21C0770}"/>
              </a:ext>
            </a:extLst>
          </p:cNvPr>
          <p:cNvSpPr/>
          <p:nvPr/>
        </p:nvSpPr>
        <p:spPr>
          <a:xfrm>
            <a:off x="1110870" y="2769318"/>
            <a:ext cx="317318" cy="4193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293E30-88BE-4D4D-B5CC-D4472E7C86F6}"/>
              </a:ext>
            </a:extLst>
          </p:cNvPr>
          <p:cNvGrpSpPr/>
          <p:nvPr/>
        </p:nvGrpSpPr>
        <p:grpSpPr>
          <a:xfrm>
            <a:off x="838200" y="1224648"/>
            <a:ext cx="5818180" cy="3085730"/>
            <a:chOff x="1287458" y="1689960"/>
            <a:chExt cx="4965043" cy="2633260"/>
          </a:xfrm>
        </p:grpSpPr>
        <p:pic>
          <p:nvPicPr>
            <p:cNvPr id="7" name="Picture 2" descr="7.png">
              <a:extLst>
                <a:ext uri="{FF2B5EF4-FFF2-40B4-BE49-F238E27FC236}">
                  <a16:creationId xmlns:a16="http://schemas.microsoft.com/office/drawing/2014/main" id="{4143A48C-B8A0-4B96-B8FB-8A3B6F74E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1287458" y="1689960"/>
              <a:ext cx="4965043" cy="263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A309F5-E52B-4F9D-AC45-F6A4476BEDA7}"/>
                </a:ext>
              </a:extLst>
            </p:cNvPr>
            <p:cNvSpPr/>
            <p:nvPr/>
          </p:nvSpPr>
          <p:spPr>
            <a:xfrm flipH="1">
              <a:off x="3763959" y="2413867"/>
              <a:ext cx="286150" cy="746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76D2342-1E52-4880-8313-A73BB505CD75}"/>
                </a:ext>
              </a:extLst>
            </p:cNvPr>
            <p:cNvSpPr/>
            <p:nvPr/>
          </p:nvSpPr>
          <p:spPr>
            <a:xfrm>
              <a:off x="5098195" y="2478099"/>
              <a:ext cx="415599" cy="747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B049DF-04B5-4CA0-88A0-881F0B10AA3B}"/>
                </a:ext>
              </a:extLst>
            </p:cNvPr>
            <p:cNvSpPr/>
            <p:nvPr/>
          </p:nvSpPr>
          <p:spPr>
            <a:xfrm>
              <a:off x="1793845" y="3292739"/>
              <a:ext cx="3304350" cy="1030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획득 가능 보상 내역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DE6943-C48B-4283-A766-2ECD13B46A05}"/>
                </a:ext>
              </a:extLst>
            </p:cNvPr>
            <p:cNvSpPr/>
            <p:nvPr/>
          </p:nvSpPr>
          <p:spPr>
            <a:xfrm>
              <a:off x="5237893" y="3860065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취소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DBCE0E-E339-444A-B6C2-B5485AC1CAF2}"/>
                </a:ext>
              </a:extLst>
            </p:cNvPr>
            <p:cNvSpPr/>
            <p:nvPr/>
          </p:nvSpPr>
          <p:spPr>
            <a:xfrm>
              <a:off x="5237893" y="3209824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575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59683686-E600-431E-B488-181FF001E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99709"/>
              </p:ext>
            </p:extLst>
          </p:nvPr>
        </p:nvGraphicFramePr>
        <p:xfrm>
          <a:off x="457091" y="814338"/>
          <a:ext cx="11277818" cy="5478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5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415">
                <a:tc rowSpan="2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보스 룸에 입장 또는 퇴장하기 전에 해당 보스의 대사를 통해 스토리를 전달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보스들의 대사가 게임소개를 반영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이후 스토리의 복선을 위해 의미 심장한 대사를 하나씩 남겨둠</a:t>
                      </a:r>
                      <a:endParaRPr lang="en-US" altLang="ko-KR" sz="1400" dirty="0"/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1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의도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7107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챕터 별 스토리를 가장 효과적으로 전달할 수 있는 방법이라 생각함</a:t>
                      </a:r>
                      <a:endParaRPr lang="en-US" altLang="ko-KR" sz="14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룸 마다 스토리를 전달할 경우 게임에 집중력을 침해 할 것이라 생각했다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스테이지 보스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8">
            <a:extLst>
              <a:ext uri="{FF2B5EF4-FFF2-40B4-BE49-F238E27FC236}">
                <a16:creationId xmlns:a16="http://schemas.microsoft.com/office/drawing/2014/main" id="{C32CDFB3-0314-415D-BC14-171CA124AEC2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880497"/>
            <a:ext cx="6018808" cy="3495586"/>
            <a:chOff x="944459" y="1228742"/>
            <a:chExt cx="4656242" cy="2705208"/>
          </a:xfrm>
        </p:grpSpPr>
        <p:pic>
          <p:nvPicPr>
            <p:cNvPr id="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94946F3-FD04-4B1C-BC74-AD9BCDDB2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96B3528-1272-4676-8234-304F78B1885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8" name="그룹 11">
              <a:extLst>
                <a:ext uri="{FF2B5EF4-FFF2-40B4-BE49-F238E27FC236}">
                  <a16:creationId xmlns:a16="http://schemas.microsoft.com/office/drawing/2014/main" id="{0D43E204-00BF-4986-B4C9-3DC35D43B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16" name="사각형: 잘린 대각선 방향 모서리 15">
                <a:extLst>
                  <a:ext uri="{FF2B5EF4-FFF2-40B4-BE49-F238E27FC236}">
                    <a16:creationId xmlns:a16="http://schemas.microsoft.com/office/drawing/2014/main" id="{1AAD2A47-EB66-4F3A-9FA8-AEED7306BA0C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5965835A-939C-4932-AEEB-4353E2D67FD8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체력</a:t>
                </a:r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9B192E-5B33-4DCB-B361-DE48910C7D54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049D48-6B5E-4D58-B8F8-74271DAB82D7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96A767C-817B-4DA7-A2EB-A8496CDA85BA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77DFB22-5FC7-4BBB-88F2-D020F7E3B237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3A8A9245-893B-45C4-8264-0ACD306AB23F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E7EF8ED-7D1A-43B2-9BA3-23BEDB85F7F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A9770B8-F7F3-4379-80DF-6A6B50EA4906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9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40561-C457-4C73-9F84-15BAADF9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570702-A116-43CC-976E-359F31210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C17EF5D-05D2-4632-9A2F-80925B645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3593012"/>
              </p:ext>
            </p:extLst>
          </p:nvPr>
        </p:nvGraphicFramePr>
        <p:xfrm>
          <a:off x="457197" y="887507"/>
          <a:ext cx="11252721" cy="5369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기획 내용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전투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던전 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게임 진행에 전반적으로 필요한 정보 제공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 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내 등장 캐릭터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주인공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몬스터 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컨셉 설정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세계관 형성에 중요한 요소 설정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튜토리얼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02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20">
            <a:extLst>
              <a:ext uri="{FF2B5EF4-FFF2-40B4-BE49-F238E27FC236}">
                <a16:creationId xmlns:a16="http://schemas.microsoft.com/office/drawing/2014/main" id="{A0B25E3D-AB48-4FC6-A31E-451B1E363142}"/>
              </a:ext>
            </a:extLst>
          </p:cNvPr>
          <p:cNvSpPr txBox="1">
            <a:spLocks/>
          </p:cNvSpPr>
          <p:nvPr/>
        </p:nvSpPr>
        <p:spPr>
          <a:xfrm>
            <a:off x="6183222" y="786213"/>
            <a:ext cx="5562599" cy="551880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E7BF015-FC6A-4108-812C-764DD228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4E2A6-BB4A-4D80-9959-E4B6EA739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모티브 게임 소개</a:t>
            </a:r>
          </a:p>
        </p:txBody>
      </p:sp>
      <p:pic>
        <p:nvPicPr>
          <p:cNvPr id="7" name="그림 9">
            <a:extLst>
              <a:ext uri="{FF2B5EF4-FFF2-40B4-BE49-F238E27FC236}">
                <a16:creationId xmlns:a16="http://schemas.microsoft.com/office/drawing/2014/main" id="{C856F7C3-29E6-4906-9936-EC48AEAA2E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8" y="786213"/>
            <a:ext cx="4676777" cy="261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DC468F32-E773-4809-A824-C31F941BE3A2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972275589"/>
              </p:ext>
            </p:extLst>
          </p:nvPr>
        </p:nvGraphicFramePr>
        <p:xfrm>
          <a:off x="457199" y="3516312"/>
          <a:ext cx="5562599" cy="273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48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4318114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563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5757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장르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553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개발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5204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출시일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5212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플랫폼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9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8B4F1B04-D235-47FD-BE1A-CD64C1838A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377845" y="1754776"/>
            <a:ext cx="5201345" cy="835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D776C-C769-4107-B9C4-863A78B548D2}"/>
              </a:ext>
            </a:extLst>
          </p:cNvPr>
          <p:cNvSpPr txBox="1"/>
          <p:nvPr/>
        </p:nvSpPr>
        <p:spPr>
          <a:xfrm>
            <a:off x="6161529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7ED51-08C8-4886-BD73-80A1E4561E1D}"/>
              </a:ext>
            </a:extLst>
          </p:cNvPr>
          <p:cNvSpPr txBox="1"/>
          <p:nvPr/>
        </p:nvSpPr>
        <p:spPr>
          <a:xfrm>
            <a:off x="6495145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C7D8A-FA9E-48C2-9590-59A665E3135B}"/>
              </a:ext>
            </a:extLst>
          </p:cNvPr>
          <p:cNvSpPr txBox="1"/>
          <p:nvPr/>
        </p:nvSpPr>
        <p:spPr>
          <a:xfrm>
            <a:off x="6495145" y="304133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46C9E-C186-401E-B596-19E738CC5D5F}"/>
              </a:ext>
            </a:extLst>
          </p:cNvPr>
          <p:cNvSpPr txBox="1"/>
          <p:nvPr/>
        </p:nvSpPr>
        <p:spPr>
          <a:xfrm>
            <a:off x="6495145" y="3615347"/>
            <a:ext cx="3127779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스테이지 마지막 층은 항상 보스 방이 배치됨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F93927A-8E9D-461D-8B71-9D831DF59CF9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>
            <a:off x="7367308" y="1469805"/>
            <a:ext cx="224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1523130-8603-41E3-9A3B-F9952B886A99}"/>
              </a:ext>
            </a:extLst>
          </p:cNvPr>
          <p:cNvCxnSpPr>
            <a:cxnSpLocks/>
            <a:stCxn id="10" idx="3"/>
            <a:endCxn id="19" idx="0"/>
          </p:cNvCxnSpPr>
          <p:nvPr/>
        </p:nvCxnSpPr>
        <p:spPr>
          <a:xfrm>
            <a:off x="7367308" y="1469805"/>
            <a:ext cx="1587238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2BBC9DF-8ECA-40E3-865F-3AE335A0BA04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>
            <a:off x="7367308" y="1469805"/>
            <a:ext cx="320138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00E232-CF64-4DB4-B3F6-FCF70E12C789}"/>
              </a:ext>
            </a:extLst>
          </p:cNvPr>
          <p:cNvGrpSpPr/>
          <p:nvPr/>
        </p:nvGrpSpPr>
        <p:grpSpPr>
          <a:xfrm>
            <a:off x="6644640" y="1785302"/>
            <a:ext cx="4718470" cy="679375"/>
            <a:chOff x="6282575" y="1785302"/>
            <a:chExt cx="5080535" cy="73150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215E70-35B8-43A7-83E4-ACA617503E8D}"/>
                </a:ext>
              </a:extLst>
            </p:cNvPr>
            <p:cNvSpPr/>
            <p:nvPr/>
          </p:nvSpPr>
          <p:spPr>
            <a:xfrm>
              <a:off x="6282575" y="1785302"/>
              <a:ext cx="160451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26964F-606B-403E-B3BB-E5D9562251FF}"/>
                </a:ext>
              </a:extLst>
            </p:cNvPr>
            <p:cNvSpPr/>
            <p:nvPr/>
          </p:nvSpPr>
          <p:spPr>
            <a:xfrm>
              <a:off x="7887089" y="1785302"/>
              <a:ext cx="1765279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E7DE6F9-4CDF-4BF2-9DE4-BA25F608304F}"/>
                </a:ext>
              </a:extLst>
            </p:cNvPr>
            <p:cNvSpPr/>
            <p:nvPr/>
          </p:nvSpPr>
          <p:spPr>
            <a:xfrm>
              <a:off x="9652367" y="1785302"/>
              <a:ext cx="171074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AF4A1-8984-40E4-AA07-4DB5DA943F77}"/>
              </a:ext>
            </a:extLst>
          </p:cNvPr>
          <p:cNvSpPr/>
          <p:nvPr/>
        </p:nvSpPr>
        <p:spPr>
          <a:xfrm>
            <a:off x="844991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4BE0B3E-7B35-48D1-9E93-695F10C673BA}"/>
              </a:ext>
            </a:extLst>
          </p:cNvPr>
          <p:cNvCxnSpPr>
            <a:cxnSpLocks/>
            <a:stCxn id="11" idx="3"/>
            <a:endCxn id="21" idx="2"/>
          </p:cNvCxnSpPr>
          <p:nvPr/>
        </p:nvCxnSpPr>
        <p:spPr>
          <a:xfrm flipV="1">
            <a:off x="8370980" y="2389567"/>
            <a:ext cx="269465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C441334-332C-41D9-8937-F53B5F421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9966417" y="2787290"/>
            <a:ext cx="995896" cy="74113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BF817B-8F90-4EC0-ACAB-33C5F19C9A3D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 flipV="1">
            <a:off x="8904779" y="3157856"/>
            <a:ext cx="1061638" cy="6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회로이(가) 표시된 사진&#10;&#10;자동 생성된 설명">
            <a:extLst>
              <a:ext uri="{FF2B5EF4-FFF2-40B4-BE49-F238E27FC236}">
                <a16:creationId xmlns:a16="http://schemas.microsoft.com/office/drawing/2014/main" id="{3000202F-ACD8-4319-A7D2-F12DFCB03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9966417" y="3615347"/>
            <a:ext cx="975323" cy="74113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E8B1A-1173-4723-872B-13752B68B772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45AE84E-1E57-4807-82A6-C10658A6B858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 flipV="1">
            <a:off x="10941740" y="2389567"/>
            <a:ext cx="275967" cy="15963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0600A1-2E71-47A1-9C17-0427EDFC1935}"/>
              </a:ext>
            </a:extLst>
          </p:cNvPr>
          <p:cNvSpPr txBox="1"/>
          <p:nvPr/>
        </p:nvSpPr>
        <p:spPr>
          <a:xfrm>
            <a:off x="6498758" y="5787781"/>
            <a:ext cx="333617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로딩 시간을 활용해 특성을 선택하게 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다양한 무기와 특성을 획득해 가며 게임을 진행하는 방식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B25F82-57F6-436B-B218-D89140F34EF0}"/>
              </a:ext>
            </a:extLst>
          </p:cNvPr>
          <p:cNvGrpSpPr/>
          <p:nvPr/>
        </p:nvGrpSpPr>
        <p:grpSpPr>
          <a:xfrm>
            <a:off x="6498758" y="4547718"/>
            <a:ext cx="4995173" cy="1283879"/>
            <a:chOff x="6498758" y="4743296"/>
            <a:chExt cx="4995173" cy="1283879"/>
          </a:xfrm>
        </p:grpSpPr>
        <p:pic>
          <p:nvPicPr>
            <p:cNvPr id="28" name="Picture 26">
              <a:extLst>
                <a:ext uri="{FF2B5EF4-FFF2-40B4-BE49-F238E27FC236}">
                  <a16:creationId xmlns:a16="http://schemas.microsoft.com/office/drawing/2014/main" id="{E0384AA1-B083-4FFE-8749-311AA0107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5" t="24098" r="20875" b="-1713"/>
            <a:stretch/>
          </p:blipFill>
          <p:spPr bwMode="auto">
            <a:xfrm>
              <a:off x="6498758" y="4749214"/>
              <a:ext cx="1700810" cy="127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소울나이트 특성에 대한 이미지 검색결과">
              <a:extLst>
                <a:ext uri="{FF2B5EF4-FFF2-40B4-BE49-F238E27FC236}">
                  <a16:creationId xmlns:a16="http://schemas.microsoft.com/office/drawing/2014/main" id="{8BA6F674-BFCD-4368-8B00-998067FCE5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3" t="12214" r="28549" b="16603"/>
            <a:stretch/>
          </p:blipFill>
          <p:spPr bwMode="auto">
            <a:xfrm>
              <a:off x="8259968" y="4743296"/>
              <a:ext cx="1320058" cy="125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소울나이트 무기에 대한 이미지 검색결과">
              <a:extLst>
                <a:ext uri="{FF2B5EF4-FFF2-40B4-BE49-F238E27FC236}">
                  <a16:creationId xmlns:a16="http://schemas.microsoft.com/office/drawing/2014/main" id="{FE28C8DE-0C57-4F5D-A106-9DCDD5C67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168" r="35325" b="51286"/>
            <a:stretch/>
          </p:blipFill>
          <p:spPr bwMode="auto">
            <a:xfrm>
              <a:off x="9611306" y="4746373"/>
              <a:ext cx="1882625" cy="125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160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7217-B4EB-4B46-ADA2-A3BECCBE9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게임의 경우 죽음의 페널티가 강하게 작용한다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세이브 포인트가 없고 </a:t>
            </a:r>
            <a:r>
              <a:rPr lang="ko-KR" altLang="en-US" sz="1400" b="1" dirty="0">
                <a:solidFill>
                  <a:srgbClr val="FF0000"/>
                </a:solidFill>
              </a:rPr>
              <a:t>캐릭터가 사망하게 되면 캐릭터 정보를 삭제</a:t>
            </a:r>
            <a:r>
              <a:rPr lang="ko-KR" altLang="en-US" dirty="0"/>
              <a:t>해 다시 </a:t>
            </a:r>
            <a:r>
              <a:rPr lang="en-US" altLang="ko-KR" dirty="0"/>
              <a:t>1</a:t>
            </a:r>
            <a:r>
              <a:rPr lang="ko-KR" altLang="en-US" dirty="0"/>
              <a:t>레벨 부터 시작하도록 하기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위 요소는 </a:t>
            </a:r>
            <a:r>
              <a:rPr lang="ko-KR" altLang="en-US" sz="1400" b="1" dirty="0">
                <a:solidFill>
                  <a:srgbClr val="FF0000"/>
                </a:solidFill>
              </a:rPr>
              <a:t>게임의 진입장벽을 만들어 유저 유입이 어려워진다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익숙하지 않은 방식에 거부감을 느껴 게임을 종료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소울 나이트의 경우 위 요소를 가볍게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게임이 종료되면 캐릭터의 모든 정보를 삭제하는 것이 아닌 </a:t>
            </a:r>
            <a:r>
              <a:rPr lang="ko-KR" altLang="en-US" sz="1400" b="1" dirty="0">
                <a:solidFill>
                  <a:srgbClr val="FF0000"/>
                </a:solidFill>
              </a:rPr>
              <a:t>클리어한 던전의 개수나 처치한 몬스터의 수 만큼 포인트로 환산해 재화로 지급</a:t>
            </a:r>
            <a:endParaRPr lang="en-US" altLang="ko-KR" dirty="0"/>
          </a:p>
          <a:p>
            <a:r>
              <a:rPr lang="ko-KR" altLang="en-US" dirty="0"/>
              <a:t>해당 재화를 소비해 유저는 </a:t>
            </a:r>
            <a:r>
              <a:rPr lang="ko-KR" altLang="en-US" sz="1400" b="1" dirty="0">
                <a:solidFill>
                  <a:srgbClr val="FF0000"/>
                </a:solidFill>
              </a:rPr>
              <a:t>원하는 캐릭터를 구입</a:t>
            </a:r>
            <a:r>
              <a:rPr lang="ko-KR" altLang="en-US" dirty="0"/>
              <a:t>하기도 하고 </a:t>
            </a:r>
            <a:r>
              <a:rPr lang="ko-KR" altLang="en-US" sz="1400" b="1" dirty="0">
                <a:solidFill>
                  <a:srgbClr val="FF0000"/>
                </a:solidFill>
              </a:rPr>
              <a:t>강화를 통해 성능을 업그레이드 </a:t>
            </a:r>
            <a:r>
              <a:rPr lang="ko-KR" altLang="en-US" dirty="0"/>
              <a:t>하기도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791128-487B-4F98-BD86-C89EA48D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B788D-C616-443A-99ED-FD67EC619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FD72CD4D-D4EE-4187-88E3-C047C07F52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959872" y="876879"/>
            <a:ext cx="4557256" cy="2565400"/>
          </a:xfrm>
          <a:prstGeom prst="rect">
            <a:avLst/>
          </a:prstGeom>
        </p:spPr>
      </p:pic>
      <p:pic>
        <p:nvPicPr>
          <p:cNvPr id="8" name="내용 개체 틀 81">
            <a:extLst>
              <a:ext uri="{FF2B5EF4-FFF2-40B4-BE49-F238E27FC236}">
                <a16:creationId xmlns:a16="http://schemas.microsoft.com/office/drawing/2014/main" id="{2048B8AB-5D6F-4152-9E66-138D3F761A2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959872" y="3730952"/>
            <a:ext cx="4557256" cy="2337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E0C7DD-7208-4194-878A-A2F4A18761F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1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7B221-51FA-4401-A642-0164E74FF9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던전 랜덤 생성</a:t>
            </a:r>
            <a:r>
              <a:rPr lang="en-US" altLang="ko-KR" b="1" dirty="0"/>
              <a:t>&gt;</a:t>
            </a:r>
          </a:p>
          <a:p>
            <a:pPr marL="171450" lvl="0" indent="-171450">
              <a:spcBef>
                <a:spcPts val="0"/>
              </a:spcBef>
              <a:defRPr/>
            </a:pPr>
            <a:r>
              <a:rPr lang="ko-KR" altLang="en-US" dirty="0"/>
              <a:t>시작 룸</a:t>
            </a:r>
            <a:r>
              <a:rPr lang="en-US" altLang="ko-KR" dirty="0"/>
              <a:t>, </a:t>
            </a:r>
            <a:r>
              <a:rPr lang="ko-KR" altLang="en-US" dirty="0"/>
              <a:t>포탈 룸은 층마다 하나씩 배치</a:t>
            </a:r>
            <a:r>
              <a:rPr lang="en-US" altLang="ko-KR" dirty="0"/>
              <a:t>(5</a:t>
            </a:r>
            <a:r>
              <a:rPr lang="ko-KR" altLang="en-US" dirty="0"/>
              <a:t>번째 층마다 포탈 룸은 보스 룸으로 치환</a:t>
            </a:r>
            <a:r>
              <a:rPr lang="en-US" altLang="ko-KR" dirty="0"/>
              <a:t>)</a:t>
            </a:r>
          </a:p>
          <a:p>
            <a:pPr marL="171450" indent="-171450"/>
            <a:r>
              <a:rPr lang="ko-KR" altLang="en-US" dirty="0"/>
              <a:t>시작 룸을 기준으로 상하좌우</a:t>
            </a:r>
            <a:r>
              <a:rPr lang="en-US" altLang="ko-KR" dirty="0"/>
              <a:t> </a:t>
            </a:r>
            <a:r>
              <a:rPr lang="ko-KR" altLang="en-US" dirty="0"/>
              <a:t>중 한 방향을 기준으로 방을 생성해 연결함</a:t>
            </a:r>
            <a:endParaRPr lang="en-US" altLang="ko-KR" dirty="0"/>
          </a:p>
          <a:p>
            <a:pPr marL="171450" indent="-171450"/>
            <a:r>
              <a:rPr lang="en-US" altLang="ko-KR" dirty="0"/>
              <a:t>2</a:t>
            </a:r>
            <a:r>
              <a:rPr lang="ko-KR" altLang="en-US" dirty="0"/>
              <a:t>차원 배열의 최소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크기에 시작점과 </a:t>
            </a:r>
            <a:r>
              <a:rPr lang="ko-KR" altLang="en-US" dirty="0" err="1"/>
              <a:t>포탈룸을</a:t>
            </a:r>
            <a:r>
              <a:rPr lang="ko-KR" altLang="en-US" dirty="0"/>
              <a:t> 배치하고 나머지는 규칙에 맞게 랜덤배치</a:t>
            </a:r>
            <a:endParaRPr lang="en-US" altLang="ko-KR" dirty="0"/>
          </a:p>
          <a:p>
            <a:pPr marL="171450" indent="-171450"/>
            <a:r>
              <a:rPr lang="ko-KR" altLang="en-US" sz="1400" b="1" dirty="0">
                <a:solidFill>
                  <a:srgbClr val="FF0000"/>
                </a:solidFill>
              </a:rPr>
              <a:t>배치완료 시 방들을 하나의 층으로 묶어 관리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기타 랜덤 생성</a:t>
            </a:r>
            <a:r>
              <a:rPr lang="en-US" altLang="ko-KR" b="1" dirty="0"/>
              <a:t>&gt;</a:t>
            </a:r>
          </a:p>
          <a:p>
            <a:pPr marL="171450" indent="-171450"/>
            <a:r>
              <a:rPr lang="ko-KR" altLang="en-US" dirty="0"/>
              <a:t>방마다 </a:t>
            </a:r>
            <a:r>
              <a:rPr lang="ko-KR" altLang="en-US" sz="1400" b="1" dirty="0">
                <a:solidFill>
                  <a:srgbClr val="FF0000"/>
                </a:solidFill>
              </a:rPr>
              <a:t>랜덤 생성될 영역과 구조물 종류를 설정</a:t>
            </a:r>
            <a:r>
              <a:rPr lang="ko-KR" altLang="en-US" dirty="0"/>
              <a:t>해 방을 생성 할 때 바다 해당 위치에 다른 구조물이 배치되도록 한다</a:t>
            </a:r>
            <a:r>
              <a:rPr lang="en-US" altLang="ko-KR" dirty="0"/>
              <a:t>.</a:t>
            </a:r>
          </a:p>
          <a:p>
            <a:pPr marL="171450" indent="-171450"/>
            <a:r>
              <a:rPr lang="ko-KR" altLang="en-US" dirty="0"/>
              <a:t>몬스터 생성의 경우 </a:t>
            </a:r>
            <a:r>
              <a:rPr lang="ko-KR" altLang="en-US" sz="1400" b="1" dirty="0">
                <a:solidFill>
                  <a:srgbClr val="FF0000"/>
                </a:solidFill>
              </a:rPr>
              <a:t>바닥 타일 값을 참조해 넓은 방과 좁은 방의 몬스터 비율을 조절</a:t>
            </a:r>
            <a:r>
              <a:rPr lang="ko-KR" altLang="en-US" dirty="0"/>
              <a:t> 할 수 있도록 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D7F8E8-956D-4B9A-88A6-58F3010C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A8B199-69A4-4860-9B95-975D545DF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BFEFA5-6DF8-4ABF-A372-766AF8D36A60}"/>
              </a:ext>
            </a:extLst>
          </p:cNvPr>
          <p:cNvSpPr/>
          <p:nvPr/>
        </p:nvSpPr>
        <p:spPr>
          <a:xfrm>
            <a:off x="457199" y="786214"/>
            <a:ext cx="5567364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7B518AE4-5C6C-4FC9-A047-BF90F9D62D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10" y="850427"/>
            <a:ext cx="3754742" cy="1888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F7936-BF07-4563-921E-450A01064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1371030" y="2738701"/>
            <a:ext cx="3744614" cy="1888274"/>
          </a:xfrm>
          <a:prstGeom prst="rect">
            <a:avLst/>
          </a:prstGeo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7A52E3D6-FC37-4F84-A490-2BC1F14EB69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08" y="5185773"/>
            <a:ext cx="3236346" cy="1103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17CF6-4064-4DD9-BF30-39366DFDFC69}"/>
              </a:ext>
            </a:extLst>
          </p:cNvPr>
          <p:cNvSpPr txBox="1"/>
          <p:nvPr/>
        </p:nvSpPr>
        <p:spPr>
          <a:xfrm>
            <a:off x="812460" y="4633960"/>
            <a:ext cx="4856842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</p:spTree>
    <p:extLst>
      <p:ext uri="{BB962C8B-B14F-4D97-AF65-F5344CB8AC3E}">
        <p14:creationId xmlns:p14="http://schemas.microsoft.com/office/powerpoint/2010/main" val="411034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90384-DFC9-4A0E-A039-DC17C95F0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소울 나이트의 경우 식별 요소를 거의 사용하지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구조물의 효과나 아이템의 성능</a:t>
            </a:r>
            <a:r>
              <a:rPr lang="en-US" altLang="ko-KR" dirty="0"/>
              <a:t>, </a:t>
            </a:r>
            <a:r>
              <a:rPr lang="ko-KR" altLang="en-US" dirty="0"/>
              <a:t>던전 형태를 직접적으로 </a:t>
            </a:r>
            <a:r>
              <a:rPr lang="en-US" altLang="ko-KR" dirty="0"/>
              <a:t>UI</a:t>
            </a:r>
            <a:r>
              <a:rPr lang="ko-KR" altLang="en-US" dirty="0"/>
              <a:t>나 텍스트를 통해 정보를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 요소가 많은 경우 유저는 플레이에 시행 착오를 상대적으로 오랜 시간 격아 모바일 플랫폼 특유의 짧은 플레이 타임에 맞지 않다고 판단해 과감히 삭제</a:t>
            </a:r>
            <a:endParaRPr lang="en-US" altLang="ko-KR" dirty="0"/>
          </a:p>
          <a:p>
            <a:r>
              <a:rPr lang="ko-KR" altLang="en-US" dirty="0"/>
              <a:t>유일하게 식별 요소가 있는 것은 몬스터의 공격 패턴이다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유저가 직접 경험해 보지 않으면 각 몬스터의 스킬과 효과를 알 수 없기 때문이다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E48544-52CC-408D-92E0-6E64B155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3FDA1-574F-4E4B-958C-1DE0B670AB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pic>
        <p:nvPicPr>
          <p:cNvPr id="7" name="내용 개체 틀 33">
            <a:extLst>
              <a:ext uri="{FF2B5EF4-FFF2-40B4-BE49-F238E27FC236}">
                <a16:creationId xmlns:a16="http://schemas.microsoft.com/office/drawing/2014/main" id="{E358249E-4D70-408B-9225-19C219144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504100"/>
            <a:ext cx="3517697" cy="1414395"/>
          </a:xfrm>
        </p:spPr>
      </p:pic>
      <p:pic>
        <p:nvPicPr>
          <p:cNvPr id="8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35136B7-044B-4B18-892B-44280D035AD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519567" y="3392488"/>
            <a:ext cx="3437865" cy="27670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9402-2461-441B-80C5-D21D1C4C793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05B3-8265-49A0-AEE5-7BBFE617D2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게임에서는 </a:t>
            </a:r>
            <a:r>
              <a:rPr lang="ko-KR" altLang="en-US" sz="1400" b="1" dirty="0">
                <a:solidFill>
                  <a:srgbClr val="FF0000"/>
                </a:solidFill>
              </a:rPr>
              <a:t>캐릭터의 체력 이외에 부가적으로 관리해야 하는 수치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소울 나이트에서는 그것을 </a:t>
            </a:r>
            <a:r>
              <a:rPr lang="ko-KR" altLang="en-US" dirty="0" err="1"/>
              <a:t>마나로</a:t>
            </a:r>
            <a:r>
              <a:rPr lang="ko-KR" altLang="en-US" dirty="0"/>
              <a:t> 설정해 관리하도록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무기마다 마나 소비양이 다르고 무기의 등급이 높을 수록 사용하는 </a:t>
            </a:r>
            <a:r>
              <a:rPr lang="ko-KR" altLang="en-US" dirty="0" err="1"/>
              <a:t>마나의</a:t>
            </a:r>
            <a:r>
              <a:rPr lang="ko-KR" altLang="en-US" dirty="0"/>
              <a:t> 수가 증가하게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자동으로 회복되는 기존 게임들과 달리 </a:t>
            </a:r>
            <a:r>
              <a:rPr lang="ko-KR" altLang="en-US" dirty="0" err="1"/>
              <a:t>포션과</a:t>
            </a:r>
            <a:r>
              <a:rPr lang="ko-KR" altLang="en-US" dirty="0"/>
              <a:t> 몬스터 처치 보상으로만 회복이 가능해 </a:t>
            </a:r>
            <a:r>
              <a:rPr lang="ko-KR" altLang="en-US" sz="1400" b="1" dirty="0">
                <a:solidFill>
                  <a:srgbClr val="FF0000"/>
                </a:solidFill>
              </a:rPr>
              <a:t>자원관리가 중요</a:t>
            </a:r>
            <a:r>
              <a:rPr lang="ko-KR" altLang="en-US" dirty="0"/>
              <a:t>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던전에서 </a:t>
            </a:r>
            <a:r>
              <a:rPr lang="ko-KR" altLang="en-US" sz="1400" b="1" dirty="0">
                <a:solidFill>
                  <a:srgbClr val="FF0000"/>
                </a:solidFill>
              </a:rPr>
              <a:t>계획없이 무기를 사용하게 되면 이후 보스 전투에서 사용할 </a:t>
            </a:r>
            <a:r>
              <a:rPr lang="ko-KR" altLang="en-US" sz="1400" b="1" dirty="0" err="1">
                <a:solidFill>
                  <a:srgbClr val="FF0000"/>
                </a:solidFill>
              </a:rPr>
              <a:t>마나가</a:t>
            </a:r>
            <a:r>
              <a:rPr lang="ko-KR" altLang="en-US" sz="1400" b="1" dirty="0">
                <a:solidFill>
                  <a:srgbClr val="FF0000"/>
                </a:solidFill>
              </a:rPr>
              <a:t> 없어지게 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C30B01-CEB0-4177-A96A-8BB4FAAB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99F6A-DFEA-4F2F-A630-0BDA7A28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7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734FF808-31E8-480E-B3D0-9C83686B5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1357955"/>
            <a:ext cx="4858110" cy="1430640"/>
          </a:xfrm>
        </p:spPr>
      </p:pic>
      <p:pic>
        <p:nvPicPr>
          <p:cNvPr id="8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61B32D75-469C-4B62-9419-9E52DA37BB2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3185847"/>
            <a:ext cx="4858110" cy="27895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2D60E5-3802-44F4-8B2A-BCC19A49FBD7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0441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6372</TotalTime>
  <Words>4013</Words>
  <Application>Microsoft Office PowerPoint</Application>
  <PresentationFormat>와이드스크린</PresentationFormat>
  <Paragraphs>674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즐기는 ‘로그 라이트’</vt:lpstr>
      <vt:lpstr>목차</vt:lpstr>
      <vt:lpstr>간략 소개</vt:lpstr>
      <vt:lpstr>장르 소개</vt:lpstr>
      <vt:lpstr>장르 소개</vt:lpstr>
      <vt:lpstr>장르 소개</vt:lpstr>
      <vt:lpstr>장르 소개</vt:lpstr>
      <vt:lpstr>장르 소개</vt:lpstr>
      <vt:lpstr>장르 소개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스토리 컨셉</vt:lpstr>
      <vt:lpstr>스토리 컨셉</vt:lpstr>
      <vt:lpstr>스토리 컨셉</vt:lpstr>
      <vt:lpstr>스토리 컨셉</vt:lpstr>
      <vt:lpstr>스토리 컨셉</vt:lpstr>
      <vt:lpstr>스토리 컨셉</vt:lpstr>
      <vt:lpstr>튜토리얼</vt:lpstr>
      <vt:lpstr>튜토리얼</vt:lpstr>
      <vt:lpstr>튜토리얼</vt:lpstr>
      <vt:lpstr>튜토리얼</vt:lpstr>
      <vt:lpstr>튜토리얼</vt:lpstr>
      <vt:lpstr>튜토리얼</vt:lpstr>
      <vt:lpstr>최종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423</cp:revision>
  <cp:lastPrinted>2019-12-28T14:29:27Z</cp:lastPrinted>
  <dcterms:created xsi:type="dcterms:W3CDTF">2019-10-07T05:13:37Z</dcterms:created>
  <dcterms:modified xsi:type="dcterms:W3CDTF">2019-12-29T13:37:33Z</dcterms:modified>
</cp:coreProperties>
</file>